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4.xml" ContentType="application/vnd.openxmlformats-officedocument.presentationml.comments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omments/comment5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notesSlides/notesSlide21.xml" ContentType="application/vnd.openxmlformats-officedocument.presentationml.notesSlide+xml"/>
  <Override PartName="/ppt/comments/comment11.xml" ContentType="application/vnd.openxmlformats-officedocument.presentationml.comment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comments/comment12.xml" ContentType="application/vnd.openxmlformats-officedocument.presentationml.comments+xml"/>
  <Override PartName="/ppt/notesSlides/notesSlide25.xml" ContentType="application/vnd.openxmlformats-officedocument.presentationml.notesSlide+xml"/>
  <Override PartName="/ppt/comments/comment13.xml" ContentType="application/vnd.openxmlformats-officedocument.presentationml.comment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301" r:id="rId2"/>
    <p:sldId id="303" r:id="rId3"/>
    <p:sldId id="304" r:id="rId4"/>
    <p:sldId id="345" r:id="rId5"/>
    <p:sldId id="302" r:id="rId6"/>
    <p:sldId id="305" r:id="rId7"/>
    <p:sldId id="306" r:id="rId8"/>
    <p:sldId id="308" r:id="rId9"/>
    <p:sldId id="310" r:id="rId10"/>
    <p:sldId id="311" r:id="rId11"/>
    <p:sldId id="312" r:id="rId12"/>
    <p:sldId id="322" r:id="rId13"/>
    <p:sldId id="314" r:id="rId14"/>
    <p:sldId id="315" r:id="rId15"/>
    <p:sldId id="316" r:id="rId16"/>
    <p:sldId id="343" r:id="rId17"/>
    <p:sldId id="320" r:id="rId18"/>
    <p:sldId id="321" r:id="rId19"/>
    <p:sldId id="323" r:id="rId20"/>
    <p:sldId id="324" r:id="rId21"/>
    <p:sldId id="325" r:id="rId22"/>
    <p:sldId id="326" r:id="rId23"/>
    <p:sldId id="327" r:id="rId24"/>
    <p:sldId id="346" r:id="rId25"/>
    <p:sldId id="341" r:id="rId26"/>
    <p:sldId id="334" r:id="rId27"/>
    <p:sldId id="344" r:id="rId28"/>
    <p:sldId id="347" r:id="rId29"/>
    <p:sldId id="329" r:id="rId30"/>
    <p:sldId id="348" r:id="rId31"/>
    <p:sldId id="317" r:id="rId32"/>
    <p:sldId id="349" r:id="rId33"/>
    <p:sldId id="333" r:id="rId34"/>
    <p:sldId id="350" r:id="rId35"/>
    <p:sldId id="336" r:id="rId36"/>
    <p:sldId id="337" r:id="rId37"/>
    <p:sldId id="339" r:id="rId38"/>
    <p:sldId id="340" r:id="rId39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wler, Susan A" initials="FSA" lastIdx="16" clrIdx="0">
    <p:extLst>
      <p:ext uri="{19B8F6BF-5375-455C-9EA6-DF929625EA0E}">
        <p15:presenceInfo xmlns:p15="http://schemas.microsoft.com/office/powerpoint/2012/main" userId="Fowler, Susan 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772"/>
    <a:srgbClr val="992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308" autoAdjust="0"/>
    <p:restoredTop sz="84133" autoAdjust="0"/>
  </p:normalViewPr>
  <p:slideViewPr>
    <p:cSldViewPr>
      <p:cViewPr varScale="1">
        <p:scale>
          <a:sx n="55" d="100"/>
          <a:sy n="55" d="100"/>
        </p:scale>
        <p:origin x="200" y="10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347"/>
    </p:cViewPr>
  </p:sorterViewPr>
  <p:notesViewPr>
    <p:cSldViewPr>
      <p:cViewPr varScale="1">
        <p:scale>
          <a:sx n="100" d="100"/>
          <a:sy n="100" d="100"/>
        </p:scale>
        <p:origin x="352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admin\Desktop\Study%20\2019CEC\CEC%20charts%20for%20Powerpoin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admin\Desktop\Study%20\2019CEC\CEC%20charts%20for%20Powerpoin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admin\Desktop\Study%20\2019CEC\CEC%20charts%20for%20Powerpoin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admin\Desktop\Study%20\2019CEC\CEC%20charts%20for%20Powerpoint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admin\Desktop\Study%20\2019CEC\CEC%20charts%20for%20Powerpoint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pattFill prst="pct5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07-0B4E-AE1A-767EEAE0F6E6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07-0B4E-AE1A-767EEAE0F6E6}"/>
              </c:ext>
            </c:extLst>
          </c:dPt>
          <c:dPt>
            <c:idx val="2"/>
            <c:bubble3D val="0"/>
            <c:spPr>
              <a:solidFill>
                <a:srgbClr val="FF66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807-0B4E-AE1A-767EEAE0F6E6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807-0B4E-AE1A-767EEAE0F6E6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807-0B4E-AE1A-767EEAE0F6E6}"/>
              </c:ext>
            </c:extLst>
          </c:dPt>
          <c:dLbls>
            <c:dLbl>
              <c:idx val="0"/>
              <c:layout>
                <c:manualLayout>
                  <c:x val="0"/>
                  <c:y val="2.777777777777777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07-0B4E-AE1A-767EEAE0F6E6}"/>
                </c:ext>
              </c:extLst>
            </c:dLbl>
            <c:dLbl>
              <c:idx val="1"/>
              <c:layout>
                <c:manualLayout>
                  <c:x val="1.0478159078328461E-2"/>
                  <c:y val="-9.030595668493927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07-0B4E-AE1A-767EEAE0F6E6}"/>
                </c:ext>
              </c:extLst>
            </c:dLbl>
            <c:dLbl>
              <c:idx val="2"/>
              <c:layout>
                <c:manualLayout>
                  <c:x val="3.4974283001451896E-2"/>
                  <c:y val="-1.823285704739599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07-0B4E-AE1A-767EEAE0F6E6}"/>
                </c:ext>
              </c:extLst>
            </c:dLbl>
            <c:dLbl>
              <c:idx val="3"/>
              <c:layout>
                <c:manualLayout>
                  <c:x val="-2.6072405624025588E-2"/>
                  <c:y val="-2.554881181981782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807-0B4E-AE1A-767EEAE0F6E6}"/>
                </c:ext>
              </c:extLst>
            </c:dLbl>
            <c:dLbl>
              <c:idx val="4"/>
              <c:layout>
                <c:manualLayout>
                  <c:x val="-1.9755101387566306E-2"/>
                  <c:y val="5.995655359772156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807-0B4E-AE1A-767EEAE0F6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'Figure 1'!$A$3:$A$7</c:f>
              <c:strCache>
                <c:ptCount val="5"/>
                <c:pt idx="0">
                  <c:v>1-3 years:</c:v>
                </c:pt>
                <c:pt idx="1">
                  <c:v>4-9 years:</c:v>
                </c:pt>
                <c:pt idx="2">
                  <c:v>10-14 years:</c:v>
                </c:pt>
                <c:pt idx="3">
                  <c:v>15-20 years:</c:v>
                </c:pt>
                <c:pt idx="4">
                  <c:v>More than 10 years:</c:v>
                </c:pt>
              </c:strCache>
            </c:strRef>
          </c:cat>
          <c:val>
            <c:numRef>
              <c:f>'Figure 1'!$B$3:$B$7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0.25</c:v>
                </c:pt>
                <c:pt idx="2">
                  <c:v>0.2</c:v>
                </c:pt>
                <c:pt idx="3">
                  <c:v>0.2</c:v>
                </c:pt>
                <c:pt idx="4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807-0B4E-AE1A-767EEAE0F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38283868362609"/>
          <c:y val="6.7057310808082596E-2"/>
          <c:w val="0.81989921259842524"/>
          <c:h val="0.7540140563711694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44-544E-AB3B-064220B4BF68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44-544E-AB3B-064220B4BF68}"/>
              </c:ext>
            </c:extLst>
          </c:dPt>
          <c:dPt>
            <c:idx val="3"/>
            <c:invertIfNegative val="0"/>
            <c:bubble3D val="0"/>
            <c:spPr>
              <a:solidFill>
                <a:srgbClr val="FF66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44-544E-AB3B-064220B4BF68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 2'!$A$4:$A$7</c:f>
              <c:strCache>
                <c:ptCount val="4"/>
                <c:pt idx="0">
                  <c:v>General Ed</c:v>
                </c:pt>
                <c:pt idx="1">
                  <c:v>Self contained</c:v>
                </c:pt>
                <c:pt idx="2">
                  <c:v>Resource room</c:v>
                </c:pt>
                <c:pt idx="3">
                  <c:v>Other</c:v>
                </c:pt>
              </c:strCache>
            </c:strRef>
          </c:cat>
          <c:val>
            <c:numRef>
              <c:f>'Figure 2'!$B$4:$B$7</c:f>
              <c:numCache>
                <c:formatCode>General</c:formatCode>
                <c:ptCount val="4"/>
                <c:pt idx="0">
                  <c:v>0.27800000000000002</c:v>
                </c:pt>
                <c:pt idx="1">
                  <c:v>0.32</c:v>
                </c:pt>
                <c:pt idx="2">
                  <c:v>0.26100000000000001</c:v>
                </c:pt>
                <c:pt idx="3">
                  <c:v>0.14099999999999999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144-544E-AB3B-064220B4BF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35654312"/>
        <c:axId val="335658904"/>
      </c:barChart>
      <c:catAx>
        <c:axId val="3356543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1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1" baseline="0"/>
                  <a:t>Type of Classroom</a:t>
                </a:r>
              </a:p>
            </c:rich>
          </c:tx>
          <c:layout>
            <c:manualLayout>
              <c:xMode val="edge"/>
              <c:yMode val="edge"/>
              <c:x val="0.45465526858566074"/>
              <c:y val="0.908813964692287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1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658904"/>
        <c:crosses val="autoZero"/>
        <c:auto val="1"/>
        <c:lblAlgn val="ctr"/>
        <c:lblOffset val="100"/>
        <c:noMultiLvlLbl val="0"/>
      </c:catAx>
      <c:valAx>
        <c:axId val="335658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1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1" baseline="0"/>
                  <a:t>Percentage of Teachers</a:t>
                </a:r>
              </a:p>
            </c:rich>
          </c:tx>
          <c:layout>
            <c:manualLayout>
              <c:xMode val="edge"/>
              <c:yMode val="edge"/>
              <c:x val="3.855370632212983E-2"/>
              <c:y val="0.254708407579858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1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654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902366604059474"/>
          <c:y val="3.7703513281919454E-2"/>
          <c:w val="0.68583570197586752"/>
          <c:h val="0.749106194630555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13-7040-81B3-1BF65B9BF2D0}"/>
              </c:ext>
            </c:extLst>
          </c:dPt>
          <c:dPt>
            <c:idx val="1"/>
            <c:invertIfNegative val="0"/>
            <c:bubble3D val="0"/>
            <c:spPr>
              <a:solidFill>
                <a:srgbClr val="DF29C9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E13-7040-81B3-1BF65B9BF2D0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E13-7040-81B3-1BF65B9BF2D0}"/>
              </c:ext>
            </c:extLst>
          </c:dPt>
          <c:dPt>
            <c:idx val="3"/>
            <c:invertIfNegative val="0"/>
            <c:bubble3D val="0"/>
            <c:spPr>
              <a:solidFill>
                <a:srgbClr val="FF66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E13-7040-81B3-1BF65B9BF2D0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E13-7040-81B3-1BF65B9BF2D0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E13-7040-81B3-1BF65B9BF2D0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 3'!$A$4:$A$10</c:f>
              <c:strCache>
                <c:ptCount val="7"/>
                <c:pt idx="0">
                  <c:v>None</c:v>
                </c:pt>
                <c:pt idx="1">
                  <c:v>Multiple</c:v>
                </c:pt>
                <c:pt idx="2">
                  <c:v>Transition Years (19-22)</c:v>
                </c:pt>
                <c:pt idx="3">
                  <c:v>Secondary school/High school</c:v>
                </c:pt>
                <c:pt idx="4">
                  <c:v>Middle school/Junior high</c:v>
                </c:pt>
                <c:pt idx="5">
                  <c:v>Primary/Elementary</c:v>
                </c:pt>
                <c:pt idx="6">
                  <c:v>Early childhood (3-5)</c:v>
                </c:pt>
              </c:strCache>
            </c:strRef>
          </c:cat>
          <c:val>
            <c:numRef>
              <c:f>'Figure 3'!$B$4:$B$10</c:f>
              <c:numCache>
                <c:formatCode>General</c:formatCode>
                <c:ptCount val="7"/>
                <c:pt idx="0">
                  <c:v>0.11700000000000001</c:v>
                </c:pt>
                <c:pt idx="1">
                  <c:v>0.26900000000000002</c:v>
                </c:pt>
                <c:pt idx="2">
                  <c:v>2.3E-2</c:v>
                </c:pt>
                <c:pt idx="3">
                  <c:v>0.14299999999999999</c:v>
                </c:pt>
                <c:pt idx="4">
                  <c:v>0.153</c:v>
                </c:pt>
                <c:pt idx="5">
                  <c:v>0.23599999999999999</c:v>
                </c:pt>
                <c:pt idx="6">
                  <c:v>5.8000000000000003E-2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E13-7040-81B3-1BF65B9BF2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69471344"/>
        <c:axId val="569470032"/>
      </c:barChart>
      <c:catAx>
        <c:axId val="569471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70032"/>
        <c:crosses val="autoZero"/>
        <c:auto val="1"/>
        <c:lblAlgn val="ctr"/>
        <c:lblOffset val="100"/>
        <c:noMultiLvlLbl val="0"/>
      </c:catAx>
      <c:valAx>
        <c:axId val="569470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1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i="1" baseline="0"/>
                  <a:t>Percentage of Teachers Reporting Age Groups Taught</a:t>
                </a:r>
              </a:p>
            </c:rich>
          </c:tx>
          <c:layout>
            <c:manualLayout>
              <c:xMode val="edge"/>
              <c:yMode val="edge"/>
              <c:x val="0.34426519601560596"/>
              <c:y val="0.883461868037703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1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7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484076802134523E-2"/>
          <c:y val="1.8009902541783206E-2"/>
          <c:w val="0.90851592319786545"/>
          <c:h val="0.80492013342122049"/>
        </c:manualLayout>
      </c:layout>
      <c:barChart>
        <c:barDir val="col"/>
        <c:grouping val="clustered"/>
        <c:varyColors val="0"/>
        <c:ser>
          <c:idx val="0"/>
          <c:order val="0"/>
          <c:tx>
            <c:v>Refer to IEP</c:v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 4'!$A$2:$A$6</c:f>
              <c:strCache>
                <c:ptCount val="5"/>
                <c:pt idx="0">
                  <c:v>Never</c:v>
                </c:pt>
                <c:pt idx="1">
                  <c:v>Sometimes</c:v>
                </c:pt>
                <c:pt idx="2">
                  <c:v>Half of the Time</c:v>
                </c:pt>
                <c:pt idx="3">
                  <c:v>Most of theTime</c:v>
                </c:pt>
                <c:pt idx="4">
                  <c:v>Always</c:v>
                </c:pt>
              </c:strCache>
            </c:strRef>
          </c:cat>
          <c:val>
            <c:numRef>
              <c:f>'Figure 4'!$B$2:$B$6</c:f>
              <c:numCache>
                <c:formatCode>General</c:formatCode>
                <c:ptCount val="5"/>
                <c:pt idx="0">
                  <c:v>0.01</c:v>
                </c:pt>
                <c:pt idx="1">
                  <c:v>0.06</c:v>
                </c:pt>
                <c:pt idx="2">
                  <c:v>0.13</c:v>
                </c:pt>
                <c:pt idx="3">
                  <c:v>0.19</c:v>
                </c:pt>
                <c:pt idx="4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70-7444-A4B0-00AB0EB6EFD4}"/>
            </c:ext>
          </c:extLst>
        </c:ser>
        <c:ser>
          <c:idx val="1"/>
          <c:order val="1"/>
          <c:tx>
            <c:v>Modify Curriculum</c:v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 4'!$A$2:$A$6</c:f>
              <c:strCache>
                <c:ptCount val="5"/>
                <c:pt idx="0">
                  <c:v>Never</c:v>
                </c:pt>
                <c:pt idx="1">
                  <c:v>Sometimes</c:v>
                </c:pt>
                <c:pt idx="2">
                  <c:v>Half of the Time</c:v>
                </c:pt>
                <c:pt idx="3">
                  <c:v>Most of theTime</c:v>
                </c:pt>
                <c:pt idx="4">
                  <c:v>Always</c:v>
                </c:pt>
              </c:strCache>
            </c:strRef>
          </c:cat>
          <c:val>
            <c:numRef>
              <c:f>'Figure 4'!$C$2:$C$6</c:f>
              <c:numCache>
                <c:formatCode>General</c:formatCode>
                <c:ptCount val="5"/>
                <c:pt idx="0">
                  <c:v>0.02</c:v>
                </c:pt>
                <c:pt idx="1">
                  <c:v>0.12</c:v>
                </c:pt>
                <c:pt idx="2">
                  <c:v>0.14000000000000001</c:v>
                </c:pt>
                <c:pt idx="3">
                  <c:v>0.37</c:v>
                </c:pt>
                <c:pt idx="4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70-7444-A4B0-00AB0EB6EF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8334144"/>
        <c:axId val="768682592"/>
      </c:barChart>
      <c:catAx>
        <c:axId val="76833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8682592"/>
        <c:crosses val="autoZero"/>
        <c:auto val="1"/>
        <c:lblAlgn val="ctr"/>
        <c:lblOffset val="100"/>
        <c:noMultiLvlLbl val="0"/>
      </c:catAx>
      <c:valAx>
        <c:axId val="768682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833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88264896639986"/>
          <c:y val="5.110054560602359E-2"/>
          <c:w val="0.71946014186243257"/>
          <c:h val="0.7258609738221862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F9-6B40-88A5-5166D169920E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F9-6B40-88A5-5166D169920E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AF9-6B40-88A5-5166D169920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AF9-6B40-88A5-5166D169920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AF9-6B40-88A5-5166D169920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AF9-6B40-88A5-5166D169920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AF9-6B40-88A5-5166D169920E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 5'!$E$4:$E$10</c:f>
              <c:strCache>
                <c:ptCount val="7"/>
                <c:pt idx="0">
                  <c:v>General education                                                                                                       novice colleagues</c:v>
                </c:pt>
                <c:pt idx="1">
                  <c:v>General education                                                                                                       novice colleagues</c:v>
                </c:pt>
                <c:pt idx="2">
                  <c:v>Paraeducators</c:v>
                </c:pt>
                <c:pt idx="3">
                  <c:v>Special education                                                                                                     novice colleagues</c:v>
                </c:pt>
                <c:pt idx="4">
                  <c:v>Special education                                                                                                                             colleagues</c:v>
                </c:pt>
                <c:pt idx="5">
                  <c:v>Related service                                                                                                                                     providers</c:v>
                </c:pt>
                <c:pt idx="6">
                  <c:v>Respondents</c:v>
                </c:pt>
              </c:strCache>
            </c:strRef>
          </c:cat>
          <c:val>
            <c:numRef>
              <c:f>'Figure 5'!$G$4:$G$10</c:f>
              <c:numCache>
                <c:formatCode>General</c:formatCode>
                <c:ptCount val="7"/>
                <c:pt idx="0">
                  <c:v>0.12</c:v>
                </c:pt>
                <c:pt idx="1">
                  <c:v>0.08</c:v>
                </c:pt>
                <c:pt idx="2">
                  <c:v>0.12</c:v>
                </c:pt>
                <c:pt idx="3">
                  <c:v>0.38</c:v>
                </c:pt>
                <c:pt idx="4">
                  <c:v>0.56000000000000005</c:v>
                </c:pt>
                <c:pt idx="5">
                  <c:v>0.68</c:v>
                </c:pt>
                <c:pt idx="6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AF9-6B40-88A5-5166D16992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767562736"/>
        <c:axId val="790707184"/>
      </c:barChart>
      <c:catAx>
        <c:axId val="7675627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i="1" baseline="0"/>
                  <a:t>Type of Teacher</a:t>
                </a:r>
              </a:p>
            </c:rich>
          </c:tx>
          <c:layout>
            <c:manualLayout>
              <c:xMode val="edge"/>
              <c:yMode val="edge"/>
              <c:x val="1.9591836734693877E-2"/>
              <c:y val="0.320628335127173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0707184"/>
        <c:crosses val="autoZero"/>
        <c:auto val="1"/>
        <c:lblAlgn val="ctr"/>
        <c:lblOffset val="100"/>
        <c:noMultiLvlLbl val="0"/>
      </c:catAx>
      <c:valAx>
        <c:axId val="790707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i="1" baseline="0"/>
                  <a:t>Percentage of Teachers Rating Self and Others as Well Prepared</a:t>
                </a:r>
              </a:p>
            </c:rich>
          </c:tx>
          <c:layout>
            <c:manualLayout>
              <c:xMode val="edge"/>
              <c:yMode val="edge"/>
              <c:x val="0.31844584716166674"/>
              <c:y val="0.848689104792688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7562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aseline="0"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891828683987436"/>
          <c:y val="4.7037523627968703E-2"/>
          <c:w val="0.67693705965054818"/>
          <c:h val="0.68559096451526225"/>
        </c:manualLayout>
      </c:layout>
      <c:barChart>
        <c:barDir val="bar"/>
        <c:grouping val="clustered"/>
        <c:varyColors val="0"/>
        <c:ser>
          <c:idx val="2"/>
          <c:order val="2"/>
          <c:spPr>
            <a:pattFill prst="smGrid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5A-7B49-AF13-95E76326757C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5A-7B49-AF13-95E76326757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85A-7B49-AF13-95E76326757C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85A-7B49-AF13-95E76326757C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 6'!$A$5:$A$8</c:f>
              <c:strCache>
                <c:ptCount val="4"/>
                <c:pt idx="0">
                  <c:v>Special Education                                                                         Supervisor</c:v>
                </c:pt>
                <c:pt idx="1">
                  <c:v>Building Principal </c:v>
                </c:pt>
                <c:pt idx="2">
                  <c:v>District Special Education Administrator</c:v>
                </c:pt>
                <c:pt idx="3">
                  <c:v>District General Education Administrator</c:v>
                </c:pt>
              </c:strCache>
            </c:strRef>
          </c:cat>
          <c:val>
            <c:numRef>
              <c:f>'Figure 6'!$D$5:$D$8</c:f>
              <c:numCache>
                <c:formatCode>General</c:formatCode>
                <c:ptCount val="4"/>
                <c:pt idx="0">
                  <c:v>0.53</c:v>
                </c:pt>
                <c:pt idx="1">
                  <c:v>0.26</c:v>
                </c:pt>
                <c:pt idx="2">
                  <c:v>0.5</c:v>
                </c:pt>
                <c:pt idx="3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85A-7B49-AF13-95E7632675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775277512"/>
        <c:axId val="7752762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'Figure 6'!$A$5:$A$8</c15:sqref>
                        </c15:formulaRef>
                      </c:ext>
                    </c:extLst>
                    <c:strCache>
                      <c:ptCount val="4"/>
                      <c:pt idx="0">
                        <c:v>Special Education                                                                         Supervisor</c:v>
                      </c:pt>
                      <c:pt idx="1">
                        <c:v>Building Principal </c:v>
                      </c:pt>
                      <c:pt idx="2">
                        <c:v>District Special Education Administrator</c:v>
                      </c:pt>
                      <c:pt idx="3">
                        <c:v>District General Education Administrator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'Figure 6'!$B$5:$B$8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285A-7B49-AF13-95E76326757C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6'!$A$5:$A$8</c15:sqref>
                        </c15:formulaRef>
                      </c:ext>
                    </c:extLst>
                    <c:strCache>
                      <c:ptCount val="4"/>
                      <c:pt idx="0">
                        <c:v>Special Education                                                                         Supervisor</c:v>
                      </c:pt>
                      <c:pt idx="1">
                        <c:v>Building Principal </c:v>
                      </c:pt>
                      <c:pt idx="2">
                        <c:v>District Special Education Administrator</c:v>
                      </c:pt>
                      <c:pt idx="3">
                        <c:v>District General Education Administrator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6'!$C$5:$C$8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285A-7B49-AF13-95E76326757C}"/>
                  </c:ext>
                </c:extLst>
              </c15:ser>
            </c15:filteredBarSeries>
          </c:ext>
        </c:extLst>
      </c:barChart>
      <c:catAx>
        <c:axId val="775277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5276200"/>
        <c:crosses val="autoZero"/>
        <c:auto val="1"/>
        <c:lblAlgn val="ctr"/>
        <c:lblOffset val="100"/>
        <c:noMultiLvlLbl val="0"/>
      </c:catAx>
      <c:valAx>
        <c:axId val="775276200"/>
        <c:scaling>
          <c:orientation val="minMax"/>
          <c:max val="0.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1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i="1" baseline="0"/>
                  <a:t>Percentage of teachers rating supervisors and administrators as well prepared</a:t>
                </a:r>
              </a:p>
            </c:rich>
          </c:tx>
          <c:layout>
            <c:manualLayout>
              <c:xMode val="edge"/>
              <c:yMode val="edge"/>
              <c:x val="0.22510010664554292"/>
              <c:y val="0.795379807535224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1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5277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25T12:30:52.153" idx="2">
    <p:pos x="4658" y="2993"/>
    <p:text>lets match the ads from CEC and take turns on authorship--CEC has Bill first for webinar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25T12:38:30.933" idx="9">
    <p:pos x="10" y="10"/>
    <p:text>do you want to use the figure we pulled from paper on time to meet with families and time to meet with IEP?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25T12:37:34.932" idx="8">
    <p:pos x="10" y="10"/>
    <p:text> replace figure that uses word confidence and not competence </p:text>
    <p:extLst mod="1">
      <p:ext uri="{C676402C-5697-4E1C-873F-D02D1690AC5C}">
        <p15:threadingInfo xmlns:p15="http://schemas.microsoft.com/office/powerpoint/2012/main" timeZoneBias="30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25T12:40:58.808" idx="10">
    <p:pos x="2194" y="380"/>
    <p:text>just to avoid misunderstanding I added to the title to ensure the preparation reflects IEP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25T12:42:24.498" idx="12">
    <p:pos x="10" y="10"/>
    <p:text>also added in caveat about admin and IEP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25T12:30:21.361" idx="1">
    <p:pos x="10" y="10"/>
    <p:text>Note--I revised a bit to represent the final usable response rate and %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25T12:31:53.554" idx="3">
    <p:pos x="10" y="10"/>
    <p:text>only 10 Canadian responses--I would drop Provinces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25T13:06:28.409" idx="13">
    <p:pos x="10" y="10"/>
    <p:text>replace--error on legend should say on blue more than 20 years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25T12:34:01.711" idx="4">
    <p:pos x="10" y="10"/>
    <p:text>will send replacement graph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25T12:34:38.645" idx="5">
    <p:pos x="10" y="10"/>
    <p:text>new graph with labels 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25T12:35:47.759" idx="6">
    <p:pos x="10" y="10"/>
    <p:text>new figure with insufficient time as label </p:text>
    <p:extLst mod="1">
      <p:ext uri="{C676402C-5697-4E1C-873F-D02D1690AC5C}">
        <p15:threadingInfo xmlns:p15="http://schemas.microsoft.com/office/powerpoint/2012/main" timeZoneBias="30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25T13:10:15.889" idx="16">
    <p:pos x="10" y="10"/>
    <p:text>replace word on horizontal axis from confidence to competence--will send corrected slide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25T12:37:13.272" idx="7">
    <p:pos x="10" y="10"/>
    <p:text>be sure to note HLP may not be a recognized term yet</p:text>
    <p:extLst>
      <p:ext uri="{C676402C-5697-4E1C-873F-D02D1690AC5C}">
        <p15:threadingInfo xmlns:p15="http://schemas.microsoft.com/office/powerpoint/2012/main" timeZoneBias="30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0.18733</cdr:x>
      <cdr:y>0.93204</cdr:y>
    </cdr:from>
    <cdr:to>
      <cdr:x>0.2048</cdr:x>
      <cdr:y>0.95835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CD7539D-178C-4AC0-84D9-07E0A28A73D3}"/>
            </a:ext>
          </a:extLst>
        </cdr:cNvPr>
        <cdr:cNvSpPr txBox="1"/>
      </cdr:nvSpPr>
      <cdr:spPr>
        <a:xfrm xmlns:a="http://schemas.openxmlformats.org/drawingml/2006/main">
          <a:off x="1079500" y="3719756"/>
          <a:ext cx="100676" cy="10499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0.6832</cdr:x>
      <cdr:y>0.9315</cdr:y>
    </cdr:from>
    <cdr:to>
      <cdr:x>0.70067</cdr:x>
      <cdr:y>0.9578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D2409B1A-D70F-409F-AA8F-186AAC73F294}"/>
            </a:ext>
          </a:extLst>
        </cdr:cNvPr>
        <cdr:cNvSpPr txBox="1"/>
      </cdr:nvSpPr>
      <cdr:spPr>
        <a:xfrm xmlns:a="http://schemas.openxmlformats.org/drawingml/2006/main">
          <a:off x="3937000" y="3717597"/>
          <a:ext cx="100676" cy="10495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0.43361</cdr:x>
      <cdr:y>0.93397</cdr:y>
    </cdr:from>
    <cdr:to>
      <cdr:x>0.45108</cdr:x>
      <cdr:y>0.95889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D2409B1A-D70F-409F-AA8F-186AAC73F294}"/>
            </a:ext>
          </a:extLst>
        </cdr:cNvPr>
        <cdr:cNvSpPr txBox="1"/>
      </cdr:nvSpPr>
      <cdr:spPr>
        <a:xfrm xmlns:a="http://schemas.openxmlformats.org/drawingml/2006/main">
          <a:off x="2498725" y="3727450"/>
          <a:ext cx="100676" cy="99440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0.46446</cdr:x>
      <cdr:y>0.92601</cdr:y>
    </cdr:from>
    <cdr:to>
      <cdr:x>0.68264</cdr:x>
      <cdr:y>0.97375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F2456B14-4B56-49A4-B870-968B41A119CB}"/>
            </a:ext>
          </a:extLst>
        </cdr:cNvPr>
        <cdr:cNvSpPr txBox="1"/>
      </cdr:nvSpPr>
      <cdr:spPr>
        <a:xfrm xmlns:a="http://schemas.openxmlformats.org/drawingml/2006/main">
          <a:off x="2676525" y="3695700"/>
          <a:ext cx="125730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0.55972</cdr:x>
      <cdr:y>0.88142</cdr:y>
    </cdr:from>
    <cdr:to>
      <cdr:x>0.57807</cdr:x>
      <cdr:y>0.90531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7F1F7A3-96C4-4DB3-9769-31B304FF9477}"/>
            </a:ext>
          </a:extLst>
        </cdr:cNvPr>
        <cdr:cNvSpPr txBox="1"/>
      </cdr:nvSpPr>
      <cdr:spPr>
        <a:xfrm xmlns:a="http://schemas.openxmlformats.org/drawingml/2006/main">
          <a:off x="3513358" y="4264915"/>
          <a:ext cx="115177" cy="11560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0.58297</cdr:x>
      <cdr:y>0.95928</cdr:y>
    </cdr:from>
    <cdr:to>
      <cdr:x>0.80365</cdr:x>
      <cdr:y>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419119B5-4370-4949-9CE8-5E8F3FC36CFA}"/>
            </a:ext>
          </a:extLst>
        </cdr:cNvPr>
        <cdr:cNvSpPr txBox="1"/>
      </cdr:nvSpPr>
      <cdr:spPr>
        <a:xfrm xmlns:a="http://schemas.openxmlformats.org/drawingml/2006/main">
          <a:off x="3195638" y="4038600"/>
          <a:ext cx="1209675" cy="1714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0.5784</cdr:x>
      <cdr:y>0.86957</cdr:y>
    </cdr:from>
    <cdr:to>
      <cdr:x>0.81076</cdr:x>
      <cdr:y>0.91961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E2F6D018-328C-4876-BEB4-B3CCFB12A50C}"/>
            </a:ext>
          </a:extLst>
        </cdr:cNvPr>
        <cdr:cNvSpPr txBox="1"/>
      </cdr:nvSpPr>
      <cdr:spPr>
        <a:xfrm xmlns:a="http://schemas.openxmlformats.org/drawingml/2006/main">
          <a:off x="3173333" y="3619512"/>
          <a:ext cx="1274820" cy="2082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/>
            <a:t>Special Education</a:t>
          </a:r>
        </a:p>
      </cdr:txBody>
    </cdr:sp>
  </cdr:relSizeAnchor>
  <cdr:relSizeAnchor xmlns:cdr="http://schemas.openxmlformats.org/drawingml/2006/chartDrawing">
    <cdr:from>
      <cdr:x>0.27061</cdr:x>
      <cdr:y>0.88451</cdr:y>
    </cdr:from>
    <cdr:to>
      <cdr:x>0.28896</cdr:x>
      <cdr:y>0.90841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8A27AE96-7B85-4425-B2C9-140637E027C1}"/>
            </a:ext>
          </a:extLst>
        </cdr:cNvPr>
        <cdr:cNvSpPr txBox="1"/>
      </cdr:nvSpPr>
      <cdr:spPr>
        <a:xfrm xmlns:a="http://schemas.openxmlformats.org/drawingml/2006/main">
          <a:off x="1698625" y="4279900"/>
          <a:ext cx="115177" cy="115603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0.29186</cdr:x>
      <cdr:y>0.87185</cdr:y>
    </cdr:from>
    <cdr:to>
      <cdr:x>0.5191</cdr:x>
      <cdr:y>0.92021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B33BFCAC-6A20-4DC3-BD21-8BA377D44EA6}"/>
            </a:ext>
          </a:extLst>
        </cdr:cNvPr>
        <cdr:cNvSpPr txBox="1"/>
      </cdr:nvSpPr>
      <cdr:spPr>
        <a:xfrm xmlns:a="http://schemas.openxmlformats.org/drawingml/2006/main">
          <a:off x="1601240" y="3629024"/>
          <a:ext cx="1246734" cy="2013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/>
            <a:t>General</a:t>
          </a:r>
          <a:r>
            <a:rPr lang="en-US" sz="900" baseline="0"/>
            <a:t> Education</a:t>
          </a:r>
          <a:endParaRPr lang="en-US" sz="9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517" cy="469924"/>
          </a:xfrm>
          <a:prstGeom prst="rect">
            <a:avLst/>
          </a:prstGeom>
        </p:spPr>
        <p:txBody>
          <a:bodyPr vert="horz" lIns="92866" tIns="46433" rIns="92866" bIns="4643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942" y="0"/>
            <a:ext cx="3066517" cy="469924"/>
          </a:xfrm>
          <a:prstGeom prst="rect">
            <a:avLst/>
          </a:prstGeom>
        </p:spPr>
        <p:txBody>
          <a:bodyPr vert="horz" lIns="92866" tIns="46433" rIns="92866" bIns="46433" rtlCol="0"/>
          <a:lstStyle>
            <a:lvl1pPr algn="r">
              <a:defRPr sz="1200"/>
            </a:lvl1pPr>
          </a:lstStyle>
          <a:p>
            <a:r>
              <a:rPr lang="en-US"/>
              <a:t>1/8/18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151"/>
            <a:ext cx="3066517" cy="469924"/>
          </a:xfrm>
          <a:prstGeom prst="rect">
            <a:avLst/>
          </a:prstGeom>
        </p:spPr>
        <p:txBody>
          <a:bodyPr vert="horz" lIns="92866" tIns="46433" rIns="92866" bIns="4643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942" y="8893151"/>
            <a:ext cx="3066517" cy="469924"/>
          </a:xfrm>
          <a:prstGeom prst="rect">
            <a:avLst/>
          </a:prstGeom>
        </p:spPr>
        <p:txBody>
          <a:bodyPr vert="horz" lIns="92866" tIns="46433" rIns="92866" bIns="46433" rtlCol="0" anchor="b"/>
          <a:lstStyle>
            <a:lvl1pPr algn="r">
              <a:defRPr sz="1200"/>
            </a:lvl1pPr>
          </a:lstStyle>
          <a:p>
            <a:fld id="{21FCB042-1739-2C43-A48C-8B032CE55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4897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28" tIns="46964" rIns="93928" bIns="4696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4" y="0"/>
            <a:ext cx="3066733" cy="468154"/>
          </a:xfrm>
          <a:prstGeom prst="rect">
            <a:avLst/>
          </a:prstGeom>
        </p:spPr>
        <p:txBody>
          <a:bodyPr vert="horz" lIns="93928" tIns="46964" rIns="93928" bIns="46964" rtlCol="0"/>
          <a:lstStyle>
            <a:lvl1pPr algn="r">
              <a:defRPr sz="1200"/>
            </a:lvl1pPr>
          </a:lstStyle>
          <a:p>
            <a:r>
              <a:rPr lang="en-US"/>
              <a:t>1/8/18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28" tIns="46964" rIns="93928" bIns="4696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28" tIns="46964" rIns="93928" bIns="4696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28" tIns="46964" rIns="93928" bIns="4696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4" y="8893296"/>
            <a:ext cx="3066733" cy="468154"/>
          </a:xfrm>
          <a:prstGeom prst="rect">
            <a:avLst/>
          </a:prstGeom>
        </p:spPr>
        <p:txBody>
          <a:bodyPr vert="horz" lIns="93928" tIns="46964" rIns="93928" bIns="46964" rtlCol="0" anchor="b"/>
          <a:lstStyle>
            <a:lvl1pPr algn="r">
              <a:defRPr sz="1200"/>
            </a:lvl1pPr>
          </a:lstStyle>
          <a:p>
            <a:fld id="{20E77304-F0AF-4D45-BBA4-480E7CA91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3861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Susan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1/8/18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70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Susan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1/8/18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32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Susan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1/8/18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34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Susan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1/8/18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Susan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1/8/18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79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Susan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1/8/18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41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1/8/18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08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665">
              <a:defRPr/>
            </a:pPr>
            <a:r>
              <a:rPr lang="en-US" dirty="0"/>
              <a:t>MR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1/8/18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43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665">
              <a:defRPr/>
            </a:pPr>
            <a:r>
              <a:rPr lang="en-US" dirty="0"/>
              <a:t>MR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1/8/18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686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665">
              <a:defRPr/>
            </a:pPr>
            <a:r>
              <a:rPr lang="en-US" dirty="0"/>
              <a:t>MR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1/8/18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289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1/8/18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3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1/8/18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45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665">
              <a:defRPr/>
            </a:pPr>
            <a:r>
              <a:rPr lang="en-US" dirty="0"/>
              <a:t>MR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1/8/18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551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Susan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1/8/18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819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Susan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1/8/18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298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1/8/18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49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1/8/18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53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1/8/18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746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1/8/18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433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1/8/18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623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1/8/18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322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1/8/18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65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Susan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1/8/18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64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1/8/18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11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Bill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1/8/18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84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1/8/18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97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665">
              <a:defRPr/>
            </a:pPr>
            <a:r>
              <a:rPr lang="en-US" dirty="0"/>
              <a:t>Bill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1/8/18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66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665">
              <a:defRPr/>
            </a:pPr>
            <a:r>
              <a:rPr lang="en-US" dirty="0"/>
              <a:t>Bill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1/8/18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22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665">
              <a:defRPr/>
            </a:pPr>
            <a:r>
              <a:rPr lang="en-US" dirty="0"/>
              <a:t>Bill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1/8/18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62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1752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rgbClr val="06377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5105400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chemeClr val="bg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6324599" y="236538"/>
            <a:ext cx="1628193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8394EC-998F-4A75-A298-338FFE107B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8A4C-587A-0049-98C8-5CB79098A56A}" type="datetime1">
              <a:rPr lang="en-US" smtClean="0"/>
              <a:t>3/25/19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94EC-998F-4A75-A298-338FFE107B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C0FC541-F1F8-3346-AE0E-ACEC19B8538C}" type="datetime1">
              <a:rPr lang="en-US" smtClean="0"/>
              <a:t>3/25/19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rgbClr val="99201C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8394EC-998F-4A75-A298-338FFE107B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02D2-C05E-DE4E-A207-A5F4317FD97A}" type="datetime1">
              <a:rPr lang="en-US" smtClean="0"/>
              <a:t>3/25/19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8394EC-998F-4A75-A298-338FFE107B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5146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143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19200"/>
            <a:ext cx="1295400" cy="990600"/>
          </a:xfrm>
          <a:prstGeom prst="rect">
            <a:avLst/>
          </a:prstGeom>
          <a:solidFill>
            <a:srgbClr val="99201C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19200"/>
            <a:ext cx="7772400" cy="990600"/>
          </a:xfrm>
          <a:prstGeom prst="rect">
            <a:avLst/>
          </a:prstGeom>
          <a:solidFill>
            <a:srgbClr val="06377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430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424-B0D8-B64A-BB97-9B3AC8C3E47A}" type="datetime1">
              <a:rPr lang="en-US" smtClean="0"/>
              <a:t>3/25/19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2954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8394EC-998F-4A75-A298-338FFE107B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F95E99F-EE53-5544-B360-50591DD80C32}" type="datetime1">
              <a:rPr lang="en-US" smtClean="0"/>
              <a:t>3/25/19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8394EC-998F-4A75-A298-338FFE107B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3DF6957-5894-F046-8566-35093ECAF248}" type="datetime1">
              <a:rPr lang="en-US" smtClean="0"/>
              <a:t>3/25/19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8394EC-998F-4A75-A298-338FFE107B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rgbClr val="99201C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rgbClr val="06377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E146-5E09-AC47-BC69-8ACAA1ECD536}" type="datetime1">
              <a:rPr lang="en-US" smtClean="0"/>
              <a:t>3/25/19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8394EC-998F-4A75-A298-338FFE107B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9591-C512-3347-8B22-6B0A9D135F52}" type="datetime1">
              <a:rPr lang="en-US" smtClean="0"/>
              <a:t>3/25/19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248206"/>
            <a:ext cx="18396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8140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8394EC-998F-4A75-A298-338FFE107B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FE22-5D7F-8E4A-AE1E-1CDBB9CD6A0F}" type="datetime1">
              <a:rPr lang="en-US" smtClean="0"/>
              <a:t>3/25/19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8394EC-998F-4A75-A298-338FFE107B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gradFill flip="none" rotWithShape="1">
            <a:gsLst>
              <a:gs pos="0">
                <a:srgbClr val="063772">
                  <a:alpha val="27000"/>
                </a:srgbClr>
              </a:gs>
              <a:gs pos="90000">
                <a:srgbClr val="FFFFFF">
                  <a:alpha val="0"/>
                </a:srgbClr>
              </a:gs>
            </a:gsLst>
            <a:lin ang="5760000" scaled="0"/>
            <a:tileRect/>
          </a:gra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>
                <a:solidFill>
                  <a:srgbClr val="06377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>
                <a:solidFill>
                  <a:schemeClr val="tx2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99201C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47F7FFB-D920-2C42-914F-29C80E7F4769}" type="datetime1">
              <a:rPr lang="en-US" smtClean="0"/>
              <a:t>3/25/19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8394EC-998F-4A75-A298-338FFE107B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3581400" y="6248206"/>
            <a:ext cx="25908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FABA465-AB21-614F-9E78-7B45CB9C9D4C}" type="datetime1">
              <a:rPr lang="en-US" smtClean="0"/>
              <a:t>3/25/19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657600" y="6248206"/>
            <a:ext cx="2373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99201C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rgbClr val="06377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8394EC-998F-4A75-A298-338FFE107B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0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oi.es/blogs/mintecon/2013/12/15/direccion-de-proyectos-6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books.org/wiki/Assistive_Technology_in_Education/Life_Skills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E3A5A-2ABE-6547-91A1-5012E32FE2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752600"/>
            <a:ext cx="8305800" cy="1828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cs typeface="Arial" panose="020B0604020202020204" pitchFamily="34" charset="0"/>
              </a:rPr>
              <a:t>state of our profession: The Challenges and triumphs of special 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E136DF-118C-AC4C-8422-118D20D49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500" y="3886200"/>
            <a:ext cx="6705600" cy="18288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2800" b="1" dirty="0"/>
              <a:t>Pioneer Division/Council for Exceptional Children</a:t>
            </a:r>
          </a:p>
          <a:p>
            <a:pPr algn="ctr"/>
            <a:r>
              <a:rPr lang="en-US" sz="2800" b="1" dirty="0"/>
              <a:t>4.10.19</a:t>
            </a:r>
          </a:p>
          <a:p>
            <a:pPr algn="ctr"/>
            <a:r>
              <a:rPr lang="en-US" sz="2800" b="1" dirty="0"/>
              <a:t>William K. Bogdan, Mary Ruth Coleman, </a:t>
            </a:r>
          </a:p>
          <a:p>
            <a:pPr algn="ctr"/>
            <a:r>
              <a:rPr lang="en-US" sz="2800" b="1" dirty="0"/>
              <a:t>&amp; Susan Fowler</a:t>
            </a:r>
          </a:p>
        </p:txBody>
      </p:sp>
    </p:spTree>
    <p:extLst>
      <p:ext uri="{BB962C8B-B14F-4D97-AF65-F5344CB8AC3E}">
        <p14:creationId xmlns:p14="http://schemas.microsoft.com/office/powerpoint/2010/main" val="1270741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6696E-3974-1A49-BF94-134F57A71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063772"/>
                </a:solidFill>
              </a:rPr>
              <a:t>Percental of Teachers Serving in Continuum of Settings </a:t>
            </a:r>
            <a:r>
              <a:rPr lang="en-US" sz="2800" b="1" dirty="0">
                <a:solidFill>
                  <a:srgbClr val="063772"/>
                </a:solidFill>
              </a:rPr>
              <a:t>(Figure 2)</a:t>
            </a:r>
            <a:endParaRPr lang="en-US" sz="3600" b="1" dirty="0">
              <a:solidFill>
                <a:srgbClr val="06377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A8590-D1DA-CA4F-A14B-536F6DCECE4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385048" cy="4495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4A113D5-D72B-124F-8BC5-5EC5184EAB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301264"/>
              </p:ext>
            </p:extLst>
          </p:nvPr>
        </p:nvGraphicFramePr>
        <p:xfrm>
          <a:off x="304800" y="1524000"/>
          <a:ext cx="8534396" cy="4648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2209">
                  <a:extLst>
                    <a:ext uri="{9D8B030D-6E8A-4147-A177-3AD203B41FA5}">
                      <a16:colId xmlns:a16="http://schemas.microsoft.com/office/drawing/2014/main" val="975099651"/>
                    </a:ext>
                  </a:extLst>
                </a:gridCol>
                <a:gridCol w="931741">
                  <a:extLst>
                    <a:ext uri="{9D8B030D-6E8A-4147-A177-3AD203B41FA5}">
                      <a16:colId xmlns:a16="http://schemas.microsoft.com/office/drawing/2014/main" val="2790617789"/>
                    </a:ext>
                  </a:extLst>
                </a:gridCol>
                <a:gridCol w="931741">
                  <a:extLst>
                    <a:ext uri="{9D8B030D-6E8A-4147-A177-3AD203B41FA5}">
                      <a16:colId xmlns:a16="http://schemas.microsoft.com/office/drawing/2014/main" val="615441304"/>
                    </a:ext>
                  </a:extLst>
                </a:gridCol>
                <a:gridCol w="931741">
                  <a:extLst>
                    <a:ext uri="{9D8B030D-6E8A-4147-A177-3AD203B41FA5}">
                      <a16:colId xmlns:a16="http://schemas.microsoft.com/office/drawing/2014/main" val="2744752948"/>
                    </a:ext>
                  </a:extLst>
                </a:gridCol>
                <a:gridCol w="931741">
                  <a:extLst>
                    <a:ext uri="{9D8B030D-6E8A-4147-A177-3AD203B41FA5}">
                      <a16:colId xmlns:a16="http://schemas.microsoft.com/office/drawing/2014/main" val="2022319576"/>
                    </a:ext>
                  </a:extLst>
                </a:gridCol>
                <a:gridCol w="931741">
                  <a:extLst>
                    <a:ext uri="{9D8B030D-6E8A-4147-A177-3AD203B41FA5}">
                      <a16:colId xmlns:a16="http://schemas.microsoft.com/office/drawing/2014/main" val="2672092625"/>
                    </a:ext>
                  </a:extLst>
                </a:gridCol>
                <a:gridCol w="931741">
                  <a:extLst>
                    <a:ext uri="{9D8B030D-6E8A-4147-A177-3AD203B41FA5}">
                      <a16:colId xmlns:a16="http://schemas.microsoft.com/office/drawing/2014/main" val="3667597429"/>
                    </a:ext>
                  </a:extLst>
                </a:gridCol>
                <a:gridCol w="931741">
                  <a:extLst>
                    <a:ext uri="{9D8B030D-6E8A-4147-A177-3AD203B41FA5}">
                      <a16:colId xmlns:a16="http://schemas.microsoft.com/office/drawing/2014/main" val="1983612959"/>
                    </a:ext>
                  </a:extLst>
                </a:gridCol>
              </a:tblGrid>
              <a:tr h="232410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Figure 2: Setting in which Teachers Reported Spending 50% or More Time In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16544889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97022685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51774774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72657177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76265583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71900296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88488995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41370672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26156157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92384238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15118926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8098129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65536777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54905206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3507867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56344601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89880307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39990047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01565057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65085901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64CFA6E-5D53-433D-B13E-E45F5AF9FB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2553872"/>
              </p:ext>
            </p:extLst>
          </p:nvPr>
        </p:nvGraphicFramePr>
        <p:xfrm>
          <a:off x="1409700" y="1995487"/>
          <a:ext cx="6096000" cy="370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0513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C5FD8-F5D6-B342-8FFB-314136DCB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308848" cy="990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63772"/>
                </a:solidFill>
              </a:rPr>
              <a:t>Percentage of Teachers Reporting Age Groups Served </a:t>
            </a:r>
            <a:r>
              <a:rPr lang="en-US" sz="2800" b="1" dirty="0">
                <a:solidFill>
                  <a:srgbClr val="063772"/>
                </a:solidFill>
              </a:rPr>
              <a:t>(Figure 3)</a:t>
            </a:r>
            <a:endParaRPr lang="en-US" sz="3600" b="1" dirty="0">
              <a:solidFill>
                <a:srgbClr val="063772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CAD309-7DEE-A34F-ADFD-7465D9DEBF2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2FB06EA-1D20-4E8F-A23F-24005C2B4D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838533"/>
              </p:ext>
            </p:extLst>
          </p:nvPr>
        </p:nvGraphicFramePr>
        <p:xfrm>
          <a:off x="612648" y="1752600"/>
          <a:ext cx="8153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4992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2DD98-BB14-8B4F-9588-11DD0A03E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63772"/>
                </a:solidFill>
              </a:rPr>
              <a:t>Findings</a:t>
            </a:r>
            <a:br>
              <a:rPr lang="en-US" sz="3600" b="1" dirty="0">
                <a:solidFill>
                  <a:srgbClr val="063772"/>
                </a:solidFill>
              </a:rPr>
            </a:br>
            <a:r>
              <a:rPr lang="en-US" sz="3600" b="1" dirty="0">
                <a:solidFill>
                  <a:srgbClr val="063772"/>
                </a:solidFill>
              </a:rPr>
              <a:t>Section I:  Role of the IEP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AE58D-C6B6-8C47-B92B-07183253456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153400" cy="4343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70CC9F-8628-3B40-A395-1F8951DDA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24" y="2419350"/>
            <a:ext cx="7464552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02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3DC13-57F2-E64F-B921-CBC961404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63772"/>
                </a:solidFill>
              </a:rPr>
              <a:t>IEP Use To Modify Curriculum </a:t>
            </a:r>
            <a:r>
              <a:rPr lang="en-US" sz="2800" b="1" dirty="0">
                <a:solidFill>
                  <a:srgbClr val="063772"/>
                </a:solidFill>
              </a:rPr>
              <a:t>(Figure 4)</a:t>
            </a:r>
            <a:endParaRPr lang="en-US" sz="3600" b="1" dirty="0">
              <a:solidFill>
                <a:srgbClr val="063772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047F91-EF34-374D-AD30-FEF4F3EDFE4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063772"/>
                </a:solidFill>
              </a:rPr>
              <a:t>Nearly all teachers use the IEP frequently and modify curriculum often  </a:t>
            </a:r>
            <a:r>
              <a:rPr lang="en-US" sz="2000" dirty="0">
                <a:solidFill>
                  <a:srgbClr val="063772"/>
                </a:solidFill>
              </a:rPr>
              <a:t>(Figure 4)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F4C1433-F56D-014E-A6F3-D7329C1FFA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3481446"/>
              </p:ext>
            </p:extLst>
          </p:nvPr>
        </p:nvGraphicFramePr>
        <p:xfrm>
          <a:off x="612648" y="2514600"/>
          <a:ext cx="81534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8287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414DD-2004-C74A-9E4F-3B2FD90A8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63772"/>
                </a:solidFill>
              </a:rPr>
              <a:t>IEP Use in different Settings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20648-1783-B44D-9BC6-BECD8B3E245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153400" cy="43434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063772"/>
                </a:solidFill>
              </a:rPr>
              <a:t>ANOVA indicates that teachers in self-contained classrooms  refer to the IEP and modify curriculum more frequently than other special education teachers.</a:t>
            </a:r>
          </a:p>
          <a:p>
            <a:pPr marL="0" indent="0" algn="ctr">
              <a:buNone/>
            </a:pPr>
            <a:endParaRPr lang="en-US" b="1" dirty="0">
              <a:solidFill>
                <a:srgbClr val="063772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63772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DDCAEA-38A7-3F4F-8C07-A3A9F9D3C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581400"/>
            <a:ext cx="6934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01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09D0B-176A-2947-8703-4585ED7B1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 </a:t>
            </a:r>
            <a:r>
              <a:rPr lang="en-US" sz="4000" b="1" dirty="0">
                <a:solidFill>
                  <a:srgbClr val="063772"/>
                </a:solidFill>
              </a:rPr>
              <a:t>Ratings of Preparation to Teach Students with Exceptionalities </a:t>
            </a:r>
            <a:r>
              <a:rPr lang="en-US" sz="2800" b="1" dirty="0">
                <a:solidFill>
                  <a:srgbClr val="063772"/>
                </a:solidFill>
              </a:rPr>
              <a:t>(Figure 5)</a:t>
            </a:r>
            <a:r>
              <a:rPr lang="en-US" sz="4000" b="1" dirty="0">
                <a:solidFill>
                  <a:srgbClr val="063772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B11D1-6886-AA41-8FC3-1ED6089662E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63772"/>
                </a:solidFill>
              </a:rPr>
              <a:t>Teachers rate themselves and related service providers as more prepared than other colleagues </a:t>
            </a:r>
            <a:r>
              <a:rPr lang="en-US" sz="2000" b="1" dirty="0">
                <a:solidFill>
                  <a:srgbClr val="063772"/>
                </a:solidFill>
              </a:rPr>
              <a:t>(Figure 5)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C24097E-A762-2A4A-BFE2-7FF8D93B5B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9858189"/>
              </p:ext>
            </p:extLst>
          </p:nvPr>
        </p:nvGraphicFramePr>
        <p:xfrm>
          <a:off x="228600" y="2743200"/>
          <a:ext cx="8537447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1539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DABFC-2F3D-7E49-9CCA-652A25B9A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63772"/>
                </a:solidFill>
              </a:rPr>
              <a:t>Percentage of Time Available for Planning </a:t>
            </a:r>
            <a:r>
              <a:rPr lang="en-US" sz="2000" b="1" dirty="0">
                <a:solidFill>
                  <a:srgbClr val="063772"/>
                </a:solidFill>
              </a:rPr>
              <a:t>(Figure 6)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1FEE4D-6513-8C4E-BA02-9B96D4B40F2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600200"/>
            <a:ext cx="8153400" cy="448006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BD32714-C213-8642-89B1-F0580C69356E}"/>
              </a:ext>
            </a:extLst>
          </p:cNvPr>
          <p:cNvSpPr/>
          <p:nvPr/>
        </p:nvSpPr>
        <p:spPr>
          <a:xfrm>
            <a:off x="6324600" y="3829348"/>
            <a:ext cx="2209800" cy="17332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28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A97FC-3E64-A640-8028-768BC98DB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63772"/>
                </a:solidFill>
              </a:rPr>
              <a:t>Key Take Aways IEP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E09ED-138D-0F44-AF0D-CD0EFE9CF59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51952" cy="46355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>
                <a:solidFill>
                  <a:srgbClr val="063772"/>
                </a:solidFill>
              </a:rPr>
              <a:t>The IEP is a living breathing document used to guide and plan instruction.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>
                <a:solidFill>
                  <a:srgbClr val="063772"/>
                </a:solidFill>
              </a:rPr>
              <a:t>Teachers report general education colleagues are less well prepared to support IEP goals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>
                <a:solidFill>
                  <a:srgbClr val="063772"/>
                </a:solidFill>
              </a:rPr>
              <a:t>Teachers need more time to work with the IEP teams for planning and implementing.</a:t>
            </a:r>
          </a:p>
          <a:p>
            <a:pPr marL="0" indent="0">
              <a:buNone/>
            </a:pPr>
            <a:endParaRPr lang="en-US" sz="2800" b="1" dirty="0">
              <a:solidFill>
                <a:srgbClr val="06377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9BD4D0-0B8E-4C41-9C6A-48FB41EDC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67200"/>
            <a:ext cx="2307870" cy="179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66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25D2A-AA05-1046-B50C-42F8C70E5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63772"/>
                </a:solidFill>
              </a:rPr>
              <a:t>Findings</a:t>
            </a:r>
            <a:br>
              <a:rPr lang="en-US" sz="2800" b="1" dirty="0">
                <a:solidFill>
                  <a:srgbClr val="063772"/>
                </a:solidFill>
              </a:rPr>
            </a:br>
            <a:r>
              <a:rPr lang="en-US" sz="2800" b="1" dirty="0">
                <a:solidFill>
                  <a:srgbClr val="063772"/>
                </a:solidFill>
              </a:rPr>
              <a:t>Section II: Competence Using Recommended Practices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54F57-8ADE-D441-9394-2B4274E5F32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>
              <a:solidFill>
                <a:srgbClr val="06377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ABC62A-B534-864D-A5D0-5A6F56C3FB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81200"/>
            <a:ext cx="484632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77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ECB59-5DC0-AD47-9D40-2FB3337AA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63772"/>
                </a:solidFill>
              </a:rPr>
              <a:t>Percentage Rating of High Competence in Use of Assessments  </a:t>
            </a:r>
            <a:r>
              <a:rPr lang="en-US" sz="2400" b="1" dirty="0">
                <a:solidFill>
                  <a:srgbClr val="063772"/>
                </a:solidFill>
              </a:rPr>
              <a:t>(Figure 7)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7C77175-4A02-954C-A8EA-EF094834884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612648" y="1596611"/>
            <a:ext cx="8153400" cy="449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36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B80E4-1844-A24D-9620-BFE24E8CA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63772"/>
                </a:solidFill>
                <a:cs typeface="Arial" panose="020B0604020202020204" pitchFamily="34" charset="0"/>
              </a:rPr>
              <a:t>Presentation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202E4-3199-FC46-8F14-46B7046960B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226552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63772"/>
                </a:solidFill>
                <a:cs typeface="Arial" panose="020B0604020202020204" pitchFamily="34" charset="0"/>
              </a:rPr>
              <a:t>Over view of the ”</a:t>
            </a:r>
            <a:r>
              <a:rPr lang="en-US" i="1" dirty="0">
                <a:solidFill>
                  <a:srgbClr val="063772"/>
                </a:solidFill>
                <a:cs typeface="Arial" panose="020B0604020202020204" pitchFamily="34" charset="0"/>
              </a:rPr>
              <a:t>State of the Special Education Profession</a:t>
            </a:r>
            <a:r>
              <a:rPr lang="en-US" dirty="0">
                <a:solidFill>
                  <a:srgbClr val="063772"/>
                </a:solidFill>
                <a:cs typeface="Arial" panose="020B0604020202020204" pitchFamily="34" charset="0"/>
              </a:rPr>
              <a:t>” Survey Design and Respondents</a:t>
            </a:r>
          </a:p>
          <a:p>
            <a:pPr marL="0" indent="0">
              <a:buNone/>
            </a:pPr>
            <a:endParaRPr lang="en-US" dirty="0">
              <a:solidFill>
                <a:srgbClr val="063772"/>
              </a:solidFill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63772"/>
                </a:solidFill>
                <a:cs typeface="Arial" panose="020B0604020202020204" pitchFamily="34" charset="0"/>
              </a:rPr>
              <a:t>Voice of the Teachers: Survey Findings</a:t>
            </a:r>
          </a:p>
          <a:p>
            <a:pPr lvl="1"/>
            <a:r>
              <a:rPr lang="en-US" dirty="0">
                <a:solidFill>
                  <a:srgbClr val="063772"/>
                </a:solidFill>
                <a:cs typeface="Arial" panose="020B0604020202020204" pitchFamily="34" charset="0"/>
              </a:rPr>
              <a:t>Role of the IEP in Specialized Instruction</a:t>
            </a:r>
          </a:p>
          <a:p>
            <a:pPr lvl="1"/>
            <a:r>
              <a:rPr lang="en-US" dirty="0">
                <a:solidFill>
                  <a:srgbClr val="063772"/>
                </a:solidFill>
                <a:cs typeface="Arial" panose="020B0604020202020204" pitchFamily="34" charset="0"/>
              </a:rPr>
              <a:t>Competence Using Recommended Practices</a:t>
            </a:r>
          </a:p>
          <a:p>
            <a:pPr lvl="1"/>
            <a:r>
              <a:rPr lang="en-US" dirty="0">
                <a:solidFill>
                  <a:srgbClr val="063772"/>
                </a:solidFill>
                <a:cs typeface="Arial" panose="020B0604020202020204" pitchFamily="34" charset="0"/>
              </a:rPr>
              <a:t>Engagement with Families</a:t>
            </a:r>
          </a:p>
          <a:p>
            <a:pPr lvl="1"/>
            <a:r>
              <a:rPr lang="en-US" dirty="0">
                <a:solidFill>
                  <a:srgbClr val="063772"/>
                </a:solidFill>
                <a:cs typeface="Arial" panose="020B0604020202020204" pitchFamily="34" charset="0"/>
              </a:rPr>
              <a:t>Systems Level Supports</a:t>
            </a:r>
          </a:p>
          <a:p>
            <a:pPr lvl="1"/>
            <a:r>
              <a:rPr lang="en-US" dirty="0">
                <a:solidFill>
                  <a:srgbClr val="063772"/>
                </a:solidFill>
                <a:cs typeface="Arial" panose="020B0604020202020204" pitchFamily="34" charset="0"/>
              </a:rPr>
              <a:t>What Teachers Need to be Successful</a:t>
            </a:r>
          </a:p>
          <a:p>
            <a:pPr lvl="1"/>
            <a:endParaRPr lang="en-US" dirty="0">
              <a:solidFill>
                <a:srgbClr val="063772"/>
              </a:solidFill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63772"/>
                </a:solidFill>
                <a:cs typeface="Arial" panose="020B0604020202020204" pitchFamily="34" charset="0"/>
              </a:rPr>
              <a:t>What does it Mean for Special Education?</a:t>
            </a:r>
          </a:p>
        </p:txBody>
      </p:sp>
    </p:spTree>
    <p:extLst>
      <p:ext uri="{BB962C8B-B14F-4D97-AF65-F5344CB8AC3E}">
        <p14:creationId xmlns:p14="http://schemas.microsoft.com/office/powerpoint/2010/main" val="3678514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71549-71C7-464A-8711-E8783CB01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308848" cy="990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63772"/>
                </a:solidFill>
              </a:rPr>
              <a:t>Percentage Rating High Competence in Instruction </a:t>
            </a:r>
            <a:r>
              <a:rPr lang="en-US" sz="2400" b="1" dirty="0">
                <a:solidFill>
                  <a:srgbClr val="063772"/>
                </a:solidFill>
              </a:rPr>
              <a:t>(Figure 8)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768FFB-37D1-394D-BEA1-E20638CED3B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57200" y="1676400"/>
            <a:ext cx="8308848" cy="449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99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3B542-844C-C441-90BD-9509DDAC3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8461248" cy="990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63772"/>
                </a:solidFill>
              </a:rPr>
              <a:t>Percentage rating high confidence in classroom organizational practices  </a:t>
            </a:r>
            <a:r>
              <a:rPr lang="en-US" sz="2400" b="1" dirty="0">
                <a:solidFill>
                  <a:srgbClr val="063772"/>
                </a:solidFill>
              </a:rPr>
              <a:t>(Figure 9)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77F93B-53FD-7745-8FCA-4E7B2CA3647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57200" y="1600199"/>
            <a:ext cx="8308848" cy="449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63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87E72-BFCF-FF40-A4A5-DC6773AFB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63772"/>
                </a:solidFill>
              </a:rPr>
              <a:t>Percentage Rating Confidence in Use of Discipline </a:t>
            </a:r>
            <a:r>
              <a:rPr lang="en-US" sz="2400" b="1" dirty="0">
                <a:solidFill>
                  <a:srgbClr val="063772"/>
                </a:solidFill>
              </a:rPr>
              <a:t>(Figure 10)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CDB2346-DAE6-B849-94F1-0EB8E562F22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81000" y="1600199"/>
            <a:ext cx="8229600" cy="445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07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D4416-3A9B-E84F-9450-75894681C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63772"/>
                </a:solidFill>
              </a:rPr>
              <a:t>Key Take-Aways Teachers Competence in Recommended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9BFC4-F132-9147-B8B8-3BAA9A90648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8153400" cy="4419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>
                <a:solidFill>
                  <a:srgbClr val="063772"/>
                </a:solidFill>
              </a:rPr>
              <a:t>Teachers rate themselves as very to extremely competent in the use of most practices.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solidFill>
                  <a:srgbClr val="063772"/>
                </a:solidFill>
              </a:rPr>
              <a:t>More than half, however, identified areas of need with culturally relevant practices.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solidFill>
                  <a:srgbClr val="063772"/>
                </a:solidFill>
              </a:rPr>
              <a:t>The use of strength-based approaches and High Leverage Practices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63772"/>
                </a:solidFill>
              </a:rPr>
              <a:t>   was a additional area of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63772"/>
                </a:solidFill>
              </a:rPr>
              <a:t>   need.</a:t>
            </a:r>
          </a:p>
          <a:p>
            <a:pPr marL="0" indent="0">
              <a:buNone/>
            </a:pPr>
            <a:endParaRPr lang="en-US" sz="2900" dirty="0">
              <a:solidFill>
                <a:srgbClr val="06377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963047-80CD-764A-B829-9D5EB1E52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378240"/>
            <a:ext cx="2892552" cy="225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98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72F78-500B-4686-B32E-AE882BA41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Findings</a:t>
            </a:r>
            <a:br>
              <a:rPr lang="en-US" dirty="0"/>
            </a:br>
            <a:r>
              <a:rPr lang="en-US" dirty="0"/>
              <a:t>Section III: Engagement with Families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4854D67-92AF-47B7-B076-C1B2966DF15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09800"/>
            <a:ext cx="6207922" cy="338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82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AD0D5-69AB-E548-83B3-0674A8DEF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 </a:t>
            </a:r>
            <a:r>
              <a:rPr lang="en-US" sz="4000" b="1" dirty="0">
                <a:solidFill>
                  <a:srgbClr val="063772"/>
                </a:solidFill>
              </a:rPr>
              <a:t>Teacher Engagement with Families  </a:t>
            </a:r>
            <a:br>
              <a:rPr lang="en-US" sz="4000" b="1" dirty="0">
                <a:solidFill>
                  <a:srgbClr val="063772"/>
                </a:solidFill>
              </a:rPr>
            </a:br>
            <a:r>
              <a:rPr lang="en-US" sz="3100" b="1" dirty="0">
                <a:solidFill>
                  <a:srgbClr val="063772"/>
                </a:solidFill>
              </a:rPr>
              <a:t>(Figure 11)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261A92-7AA3-B448-8F94-5310EA59DC8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612648" y="1676400"/>
            <a:ext cx="8153400" cy="444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41CD1-5F8B-E54E-ADD0-361A30421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8232648" cy="990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63772"/>
                </a:solidFill>
              </a:rPr>
              <a:t>Percentage of Teachers Rating of Students’ Sense of Belonging </a:t>
            </a:r>
            <a:r>
              <a:rPr lang="en-US" sz="2800" b="1" dirty="0">
                <a:solidFill>
                  <a:srgbClr val="063772"/>
                </a:solidFill>
              </a:rPr>
              <a:t>(Figure 12)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993F94-A259-DB41-B1CB-EC778AA7D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111" y="1905000"/>
            <a:ext cx="7674967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67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4A5F1-9BCE-3E40-98AC-B31CA0C43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63772"/>
                </a:solidFill>
              </a:rPr>
              <a:t>Key Take Aways on Family Engagement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E0B8B-8910-9347-B1E8-312C363C44F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8153400" cy="4495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>
                <a:solidFill>
                  <a:srgbClr val="063772"/>
                </a:solidFill>
              </a:rPr>
              <a:t>Teachers were less confident around family engagement than any other topic on the survey.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solidFill>
                  <a:srgbClr val="063772"/>
                </a:solidFill>
              </a:rPr>
              <a:t>In particular working with families who differ from them demographically.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solidFill>
                  <a:srgbClr val="063772"/>
                </a:solidFill>
              </a:rPr>
              <a:t>Teachers report needing more support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63772"/>
                </a:solidFill>
              </a:rPr>
              <a:t>   to work with families.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solidFill>
                  <a:srgbClr val="063772"/>
                </a:solidFill>
              </a:rPr>
              <a:t>Student’s belonging is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63772"/>
                </a:solidFill>
              </a:rPr>
              <a:t>   related to setting served.</a:t>
            </a:r>
          </a:p>
          <a:p>
            <a:pPr marL="0" indent="0">
              <a:buNone/>
            </a:pPr>
            <a:endParaRPr lang="en-US" sz="3200" dirty="0">
              <a:solidFill>
                <a:srgbClr val="063772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rgbClr val="063772"/>
              </a:solidFill>
            </a:endParaRPr>
          </a:p>
          <a:p>
            <a:pPr marL="0" indent="0">
              <a:buNone/>
            </a:pPr>
            <a:endParaRPr lang="en-US" sz="3200" b="1" dirty="0">
              <a:solidFill>
                <a:srgbClr val="06377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ECA200-9C13-0441-8D61-0DAF1DAA4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495800"/>
            <a:ext cx="2362200" cy="183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86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C217D-7F67-4661-95B1-0FED4514B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Findings</a:t>
            </a:r>
            <a:br>
              <a:rPr lang="en-US" dirty="0"/>
            </a:br>
            <a:r>
              <a:rPr lang="en-US" dirty="0"/>
              <a:t>Section III: Systems Level Supports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2ABAF7-B141-46A8-A73B-DFC66D23D59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92835" y="1600200"/>
            <a:ext cx="7193280" cy="44958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B05F38-B508-4A99-BA40-46327F36E85E}"/>
              </a:ext>
            </a:extLst>
          </p:cNvPr>
          <p:cNvSpPr txBox="1"/>
          <p:nvPr/>
        </p:nvSpPr>
        <p:spPr>
          <a:xfrm>
            <a:off x="1092835" y="6096000"/>
            <a:ext cx="7193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eoi.es/blogs/mintecon/2013/12/15/direccion-de-proyectos-6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7046239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90BDC-286F-6447-9B47-FA6EF5835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 </a:t>
            </a:r>
            <a:r>
              <a:rPr lang="en-US" sz="4000" b="1" dirty="0">
                <a:solidFill>
                  <a:srgbClr val="063772"/>
                </a:solidFill>
              </a:rPr>
              <a:t>Administrative support for collaboration  </a:t>
            </a:r>
            <a:r>
              <a:rPr lang="en-US" sz="2700" b="1" dirty="0">
                <a:solidFill>
                  <a:srgbClr val="063772"/>
                </a:solidFill>
              </a:rPr>
              <a:t>(Figure 13)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124A19-0E07-2B49-AEB3-B73AC46F2AF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612648" y="1676400"/>
            <a:ext cx="8153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44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3D782-9DD1-C046-99E6-D5345FB57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63772"/>
                </a:solidFill>
              </a:rPr>
              <a:t>State of the Special Education Profession Survey Proposal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68BDF-7AB1-1E4C-B081-368B05432D4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63772"/>
                </a:solidFill>
              </a:rPr>
              <a:t>2016: CEC-Pioneer Division proposed to the CEC Board an update of the Bright Futures (2000) report.</a:t>
            </a:r>
          </a:p>
          <a:p>
            <a:r>
              <a:rPr lang="en-US" sz="2400" b="1" dirty="0">
                <a:solidFill>
                  <a:srgbClr val="063772"/>
                </a:solidFill>
              </a:rPr>
              <a:t>Bright Futures report, nearly 20 years ago, focused on the State of the Profession then and identified multiple concerns.</a:t>
            </a:r>
          </a:p>
          <a:p>
            <a:r>
              <a:rPr lang="en-US" sz="2400" b="1" dirty="0">
                <a:solidFill>
                  <a:srgbClr val="063772"/>
                </a:solidFill>
              </a:rPr>
              <a:t>The CEC-PD executive board recommended that an update was overdue, that the profession had grown through the development of more recommended practices and revised standards.</a:t>
            </a:r>
          </a:p>
        </p:txBody>
      </p:sp>
      <p:pic>
        <p:nvPicPr>
          <p:cNvPr id="4" name="image16.png">
            <a:extLst>
              <a:ext uri="{FF2B5EF4-FFF2-40B4-BE49-F238E27FC236}">
                <a16:creationId xmlns:a16="http://schemas.microsoft.com/office/drawing/2014/main" id="{6C1D536F-FC7D-9B4B-9E4D-309390D59469}"/>
              </a:ext>
            </a:extLst>
          </p:cNvPr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72200" y="4800600"/>
            <a:ext cx="1612125" cy="19455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63447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E6F0C-1974-40D3-AF7B-91164654D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Percentage of Teachers Reporting Supports to Enhance Teaching as Available Most of the Time (Figure 14)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5EA5C-0866-4E66-90DB-D6A7AB14B24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847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05B8-2FA4-7948-900B-C16F64BBB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12192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63772"/>
                </a:solidFill>
              </a:rPr>
              <a:t>Ratings of Supervisors and Administrators’ Preparation to Support IEP  (Figure 15)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F1CB4-E204-1B4C-8C07-2068392D907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62DA38D-DE27-5045-A593-77ED19F9DD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6248664"/>
              </p:ext>
            </p:extLst>
          </p:nvPr>
        </p:nvGraphicFramePr>
        <p:xfrm>
          <a:off x="381000" y="1524000"/>
          <a:ext cx="8534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06684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60837-1CAC-4402-9F12-C1B1BE348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dirty="0"/>
              <a:t>Percentage of Teachers Identifying Evaluation Topics and Their Importance (Figure 16)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99E2E-49F5-4584-A4AD-AD81FBE6997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580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DD8F-00A2-B447-B0BC-F1B685EBE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63772"/>
                </a:solidFill>
              </a:rPr>
              <a:t>Key Take-Aways on Support for Teachers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F2402-B7D6-144F-AE5F-1E7DAD430E3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063772"/>
                </a:solidFill>
              </a:rPr>
              <a:t>Nearly Half of respondents </a:t>
            </a:r>
            <a:r>
              <a:rPr lang="en-US" sz="2800" dirty="0"/>
              <a:t>report</a:t>
            </a:r>
            <a:r>
              <a:rPr lang="en-US" sz="2800" dirty="0">
                <a:solidFill>
                  <a:srgbClr val="063772"/>
                </a:solidFill>
              </a:rPr>
              <a:t> collaborative practices within their schools and districts.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063772"/>
                </a:solidFill>
              </a:rPr>
              <a:t>Fewer teachers rate their non-special education district and building administrators as very prepared </a:t>
            </a:r>
            <a:r>
              <a:rPr lang="en-US" sz="2800" dirty="0"/>
              <a:t>to support instruction for IEP outcomes.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063772"/>
                </a:solidFill>
              </a:rPr>
              <a:t>A range of professional development opportunities are available for most teachers.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063772"/>
                </a:solidFill>
              </a:rPr>
              <a:t>Evaluation topics were viewed as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63772"/>
                </a:solidFill>
              </a:rPr>
              <a:t>   important, however, IEP goals and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63772"/>
                </a:solidFill>
              </a:rPr>
              <a:t>   outcomes were not evaluated.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BD1DC-4066-E24F-BD35-D338D51F0CFE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2298700" cy="20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8700">
                  <a:extLst>
                    <a:ext uri="{9D8B030D-6E8A-4147-A177-3AD203B41FA5}">
                      <a16:colId xmlns:a16="http://schemas.microsoft.com/office/drawing/2014/main" val="500204972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064108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46F9849-8A9F-FC4A-A535-F8538ABFB3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42" y="4419600"/>
            <a:ext cx="29210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787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0551D-4647-407A-9E23-C0D4369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/>
              <a:t>Findings</a:t>
            </a:r>
            <a:br>
              <a:rPr lang="en-US" sz="3600" dirty="0"/>
            </a:br>
            <a:r>
              <a:rPr lang="en-US" sz="3600" dirty="0"/>
              <a:t>Section V: What Teachers Need Most </a:t>
            </a:r>
          </a:p>
        </p:txBody>
      </p:sp>
      <p:pic>
        <p:nvPicPr>
          <p:cNvPr id="5" name="Content Placeholder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BFA5AC6D-F44A-4AE7-B346-2EA407F842E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68407" y="2057400"/>
            <a:ext cx="5236298" cy="352577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0C5A78-47A2-488D-A3EC-D1DC353627C6}"/>
              </a:ext>
            </a:extLst>
          </p:cNvPr>
          <p:cNvSpPr txBox="1"/>
          <p:nvPr/>
        </p:nvSpPr>
        <p:spPr>
          <a:xfrm>
            <a:off x="6629400" y="5791200"/>
            <a:ext cx="10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en.wikibooks.org/wiki/Assistive_Technology_in_Education/Life_Skills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7596764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61DA2-E67C-5142-B59B-EC22D9547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63772"/>
                </a:solidFill>
              </a:rPr>
              <a:t>What Teachers Need to be</a:t>
            </a:r>
            <a:r>
              <a:rPr lang="en-US" sz="3600" b="1" dirty="0">
                <a:solidFill>
                  <a:srgbClr val="063772"/>
                </a:solidFill>
              </a:rPr>
              <a:t> Successful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24B0A2-3697-6149-9929-5A0337541D2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63772"/>
                </a:solidFill>
              </a:rPr>
              <a:t>Teacher Responses: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063772"/>
                </a:solidFill>
              </a:rPr>
              <a:t>Adequate resources to to meet IEP requirements for my students </a:t>
            </a:r>
            <a:r>
              <a:rPr lang="en-US" sz="3200" dirty="0">
                <a:solidFill>
                  <a:srgbClr val="063772"/>
                </a:solidFill>
              </a:rPr>
              <a:t>(831 responses)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063772"/>
                </a:solidFill>
              </a:rPr>
              <a:t>Smaller class sizes/caseloads  </a:t>
            </a:r>
            <a:r>
              <a:rPr lang="en-US" sz="3200" dirty="0">
                <a:solidFill>
                  <a:srgbClr val="063772"/>
                </a:solidFill>
              </a:rPr>
              <a:t>(637 responses)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063772"/>
                </a:solidFill>
              </a:rPr>
              <a:t>Administrators who support the IEP process </a:t>
            </a:r>
            <a:r>
              <a:rPr lang="en-US" sz="3200" dirty="0">
                <a:solidFill>
                  <a:srgbClr val="063772"/>
                </a:solidFill>
              </a:rPr>
              <a:t>(538 responses)</a:t>
            </a:r>
          </a:p>
        </p:txBody>
      </p:sp>
    </p:spTree>
    <p:extLst>
      <p:ext uri="{BB962C8B-B14F-4D97-AF65-F5344CB8AC3E}">
        <p14:creationId xmlns:p14="http://schemas.microsoft.com/office/powerpoint/2010/main" val="41746401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73709-719D-9242-8A68-3BF2E1942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63772"/>
                </a:solidFill>
              </a:rPr>
              <a:t>What Teachers Need Most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6E419-ACE6-2542-B06D-E902489A843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63772"/>
                </a:solidFill>
              </a:rPr>
              <a:t>4. Knowledgeable para-educators </a:t>
            </a:r>
          </a:p>
          <a:p>
            <a:r>
              <a:rPr lang="en-US" b="1" dirty="0">
                <a:solidFill>
                  <a:srgbClr val="063772"/>
                </a:solidFill>
              </a:rPr>
              <a:t>5. Principal who is a strong instructional leader </a:t>
            </a:r>
          </a:p>
          <a:p>
            <a:r>
              <a:rPr lang="en-US" b="1" dirty="0">
                <a:solidFill>
                  <a:srgbClr val="063772"/>
                </a:solidFill>
              </a:rPr>
              <a:t>6. Professional Development</a:t>
            </a:r>
          </a:p>
          <a:p>
            <a:r>
              <a:rPr lang="en-US" b="1" dirty="0">
                <a:solidFill>
                  <a:srgbClr val="063772"/>
                </a:solidFill>
              </a:rPr>
              <a:t>7. Reduced Paperwork</a:t>
            </a:r>
          </a:p>
          <a:p>
            <a:r>
              <a:rPr lang="en-US" b="1" dirty="0">
                <a:solidFill>
                  <a:srgbClr val="063772"/>
                </a:solidFill>
              </a:rPr>
              <a:t>8. Access to Related Service Providers</a:t>
            </a:r>
          </a:p>
          <a:p>
            <a:r>
              <a:rPr lang="en-US" b="1" dirty="0">
                <a:solidFill>
                  <a:srgbClr val="063772"/>
                </a:solidFill>
              </a:rPr>
              <a:t>9. Access to technology</a:t>
            </a:r>
          </a:p>
          <a:p>
            <a:r>
              <a:rPr lang="en-US" b="1" dirty="0">
                <a:solidFill>
                  <a:srgbClr val="063772"/>
                </a:solidFill>
              </a:rPr>
              <a:t>10 Access to General Education Curriculum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761587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9EF7E-C269-FB41-8746-4F7E7BFDB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63772"/>
                </a:solidFill>
              </a:rPr>
              <a:t>Key Take-Aways for Teacher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9F188-BFEC-8D4B-BD62-44B977A1655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>
                <a:solidFill>
                  <a:srgbClr val="063772"/>
                </a:solidFill>
              </a:rPr>
              <a:t>Teachers affirm the importance of the IEP and the resources to reach the IEP goals.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solidFill>
                  <a:srgbClr val="063772"/>
                </a:solidFill>
              </a:rPr>
              <a:t>Class size and Caseloads were reported as critical to success.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solidFill>
                  <a:srgbClr val="063772"/>
                </a:solidFill>
              </a:rPr>
              <a:t>The knowledge and support of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63772"/>
                </a:solidFill>
              </a:rPr>
              <a:t>   Administrators was also seen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63772"/>
                </a:solidFill>
              </a:rPr>
              <a:t>    as critical to success.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0E3A9B-A842-D745-9C22-532A78955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57600"/>
            <a:ext cx="29210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713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D9191-5340-9C45-90FF-A97F91C72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63772"/>
                </a:solidFill>
              </a:rPr>
              <a:t>Next Steps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58C82-4409-2F4D-8409-CCA0933AA2D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rgbClr val="063772"/>
                </a:solidFill>
              </a:rPr>
              <a:t>How do we use this information to improve:</a:t>
            </a:r>
          </a:p>
          <a:p>
            <a:pPr marL="0" indent="0">
              <a:buNone/>
            </a:pPr>
            <a:endParaRPr lang="en-US" sz="3200" b="1" dirty="0">
              <a:solidFill>
                <a:srgbClr val="063772"/>
              </a:solidFill>
            </a:endParaRPr>
          </a:p>
          <a:p>
            <a:r>
              <a:rPr lang="en-US" sz="3200" b="1" dirty="0">
                <a:solidFill>
                  <a:srgbClr val="063772"/>
                </a:solidFill>
              </a:rPr>
              <a:t>Professional Development &amp; Standards</a:t>
            </a:r>
          </a:p>
          <a:p>
            <a:endParaRPr lang="en-US" sz="3200" b="1" dirty="0">
              <a:solidFill>
                <a:srgbClr val="063772"/>
              </a:solidFill>
            </a:endParaRPr>
          </a:p>
          <a:p>
            <a:r>
              <a:rPr lang="en-US" sz="3200" b="1" dirty="0">
                <a:solidFill>
                  <a:srgbClr val="063772"/>
                </a:solidFill>
              </a:rPr>
              <a:t>Policy &amp; Advocacy</a:t>
            </a:r>
          </a:p>
          <a:p>
            <a:endParaRPr lang="en-US" sz="3200" b="1" dirty="0">
              <a:solidFill>
                <a:srgbClr val="063772"/>
              </a:solidFill>
            </a:endParaRPr>
          </a:p>
          <a:p>
            <a:r>
              <a:rPr lang="en-US" sz="3200" b="1" dirty="0">
                <a:solidFill>
                  <a:srgbClr val="063772"/>
                </a:solidFill>
              </a:rPr>
              <a:t>Programming &amp; Practice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EF8549-DCF0-6D4B-A5F9-C3A18F37E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733800"/>
            <a:ext cx="383241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39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BE68A-C4FB-CB49-B06E-3218DABA5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90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63772"/>
                </a:solidFill>
              </a:rPr>
              <a:t>State of the Special Education Profession Study (2016-2019)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12969-873E-0F48-934E-982E28CEA52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rgbClr val="063772"/>
                </a:solidFill>
              </a:rPr>
              <a:t>Study Purpose </a:t>
            </a:r>
          </a:p>
          <a:p>
            <a:pPr marL="0" indent="0">
              <a:buNone/>
            </a:pPr>
            <a:r>
              <a:rPr lang="en-US" dirty="0">
                <a:solidFill>
                  <a:srgbClr val="063772"/>
                </a:solidFill>
              </a:rPr>
              <a:t>To provide a current snapshot of the state of the profession which will serve as a data-base foundation for CEC’s leadership activities.  This foundation will: establish a baseline and allow us to build trend lines to monitor change; allow us to make data-based decisions on policy, program, and professional development initiatives; and provide support for initiatives aimed at improving outcomes for individuals with disabilities, including those who are twice exceptional, their families, and the professionals who serve them.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117DEF-EA93-FA47-8335-155EA9ECB18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844901" y="1589566"/>
            <a:ext cx="3886200" cy="496363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rgbClr val="063772"/>
                </a:solidFill>
              </a:rPr>
              <a:t>CEC Board of Directors Motion (November 2016)</a:t>
            </a:r>
          </a:p>
          <a:p>
            <a:pPr marL="0" indent="0">
              <a:buNone/>
            </a:pPr>
            <a:r>
              <a:rPr lang="en-US" dirty="0">
                <a:solidFill>
                  <a:srgbClr val="063772"/>
                </a:solidFill>
              </a:rPr>
              <a:t>To establish a State of the Profession Workgroup and project conducted jointly by CEC and the CEC Pioneers Division.</a:t>
            </a:r>
          </a:p>
          <a:p>
            <a:pPr marL="0" indent="0">
              <a:buNone/>
            </a:pPr>
            <a:r>
              <a:rPr lang="en-US" sz="3400" b="1" dirty="0">
                <a:solidFill>
                  <a:srgbClr val="063772"/>
                </a:solidFill>
              </a:rPr>
              <a:t>The Workgroup Charge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63772"/>
                </a:solidFill>
              </a:rPr>
              <a:t>Establish a workflow plan of action and timeline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63772"/>
                </a:solidFill>
              </a:rPr>
              <a:t>Develop the study methodology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63772"/>
                </a:solidFill>
              </a:rPr>
              <a:t>Coordinate grant proposal, study, results, implications, and outcomes with the CEC-PD executive committee, the CEC Board of Directors, and the CEC divisions through the CEC IDC.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69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C852F-8432-6740-928E-E01C27EB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8461248" cy="990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63772"/>
                </a:solidFill>
                <a:cs typeface="Arial" panose="020B0604020202020204" pitchFamily="34" charset="0"/>
              </a:rPr>
              <a:t>State of Profession Design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52F5F-F416-F040-8BA5-746C207FD94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599" y="1524000"/>
            <a:ext cx="8153135" cy="487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63772"/>
                </a:solidFill>
                <a:cs typeface="Arial" panose="020B0604020202020204" pitchFamily="34" charset="0"/>
              </a:rPr>
              <a:t>Mary Ruth Coleman</a:t>
            </a:r>
            <a:r>
              <a:rPr lang="en-US" sz="2400" dirty="0">
                <a:solidFill>
                  <a:srgbClr val="063772"/>
                </a:solidFill>
                <a:cs typeface="Arial" panose="020B0604020202020204" pitchFamily="34" charset="0"/>
              </a:rPr>
              <a:t> (Chairperson, CEC Past President)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63772"/>
                </a:solidFill>
                <a:cs typeface="Arial" panose="020B0604020202020204" pitchFamily="34" charset="0"/>
              </a:rPr>
              <a:t>Bill Bogdan </a:t>
            </a:r>
            <a:r>
              <a:rPr lang="en-US" sz="2400" dirty="0">
                <a:solidFill>
                  <a:srgbClr val="063772"/>
                </a:solidFill>
                <a:cs typeface="Arial" panose="020B0604020202020204" pitchFamily="34" charset="0"/>
              </a:rPr>
              <a:t>(Chairperson, CEC Past President)	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63772"/>
                </a:solidFill>
                <a:cs typeface="Arial" panose="020B0604020202020204" pitchFamily="34" charset="0"/>
              </a:rPr>
              <a:t>Susan Fowler </a:t>
            </a:r>
            <a:r>
              <a:rPr lang="en-US" sz="2400" dirty="0">
                <a:solidFill>
                  <a:srgbClr val="063772"/>
                </a:solidFill>
                <a:cs typeface="Arial" panose="020B0604020202020204" pitchFamily="34" charset="0"/>
              </a:rPr>
              <a:t>(Chairperson, CEC-Past President)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63772"/>
                </a:solidFill>
                <a:cs typeface="Arial" panose="020B0604020202020204" pitchFamily="34" charset="0"/>
              </a:rPr>
              <a:t>    Joan McDonald </a:t>
            </a:r>
            <a:r>
              <a:rPr lang="en-US" sz="2400" dirty="0">
                <a:solidFill>
                  <a:srgbClr val="063772"/>
                </a:solidFill>
                <a:cs typeface="Arial" panose="020B0604020202020204" pitchFamily="34" charset="0"/>
              </a:rPr>
              <a:t>(CEC-Pioneer Division)	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63772"/>
                </a:solidFill>
                <a:cs typeface="Arial" panose="020B0604020202020204" pitchFamily="34" charset="0"/>
              </a:rPr>
              <a:t>Gloria Taradash </a:t>
            </a:r>
            <a:r>
              <a:rPr lang="en-US" sz="2400" dirty="0">
                <a:solidFill>
                  <a:srgbClr val="063772"/>
                </a:solidFill>
                <a:cs typeface="Arial" panose="020B0604020202020204" pitchFamily="34" charset="0"/>
              </a:rPr>
              <a:t>(CEC-Pioneer Division)	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63772"/>
                </a:solidFill>
                <a:cs typeface="Arial" panose="020B0604020202020204" pitchFamily="34" charset="0"/>
              </a:rPr>
              <a:t>Kelly Carrero </a:t>
            </a:r>
            <a:r>
              <a:rPr lang="en-US" sz="2400" dirty="0">
                <a:solidFill>
                  <a:srgbClr val="063772"/>
                </a:solidFill>
                <a:cs typeface="Arial" panose="020B0604020202020204" pitchFamily="34" charset="0"/>
              </a:rPr>
              <a:t>(DDEL, Interdivisional Caucus)	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63772"/>
                </a:solidFill>
                <a:cs typeface="Arial" panose="020B0604020202020204" pitchFamily="34" charset="0"/>
              </a:rPr>
              <a:t>Paul Zinni </a:t>
            </a:r>
            <a:r>
              <a:rPr lang="en-US" sz="2400" dirty="0">
                <a:solidFill>
                  <a:srgbClr val="063772"/>
                </a:solidFill>
                <a:cs typeface="Arial" panose="020B0604020202020204" pitchFamily="34" charset="0"/>
              </a:rPr>
              <a:t>(CEC-Pioneer Division, CEC Board of Directors)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63772"/>
                </a:solidFill>
                <a:cs typeface="Arial" panose="020B0604020202020204" pitchFamily="34" charset="0"/>
              </a:rPr>
              <a:t>Mikki Garcia </a:t>
            </a:r>
            <a:r>
              <a:rPr lang="en-US" sz="2400" dirty="0">
                <a:solidFill>
                  <a:srgbClr val="063772"/>
                </a:solidFill>
                <a:cs typeface="Arial" panose="020B0604020202020204" pitchFamily="34" charset="0"/>
              </a:rPr>
              <a:t>(CEC Past President)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63772"/>
                </a:solidFill>
                <a:cs typeface="Arial" panose="020B0604020202020204" pitchFamily="34" charset="0"/>
              </a:rPr>
              <a:t>Mary Lynn Boscardin </a:t>
            </a:r>
            <a:r>
              <a:rPr lang="en-US" sz="2400" dirty="0">
                <a:solidFill>
                  <a:srgbClr val="063772"/>
                </a:solidFill>
                <a:cs typeface="Arial" panose="020B0604020202020204" pitchFamily="34" charset="0"/>
              </a:rPr>
              <a:t>(CEC President)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63772"/>
                </a:solidFill>
                <a:cs typeface="Arial" panose="020B0604020202020204" pitchFamily="34" charset="0"/>
              </a:rPr>
              <a:t>Alex Graham </a:t>
            </a:r>
            <a:r>
              <a:rPr lang="en-US" sz="2400" dirty="0">
                <a:solidFill>
                  <a:srgbClr val="063772"/>
                </a:solidFill>
                <a:cs typeface="Arial" panose="020B0604020202020204" pitchFamily="34" charset="0"/>
              </a:rPr>
              <a:t>(CEC Executive Director)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63772"/>
                </a:solidFill>
                <a:cs typeface="Arial" panose="020B0604020202020204" pitchFamily="34" charset="0"/>
              </a:rPr>
              <a:t>Judy Harrison </a:t>
            </a:r>
            <a:r>
              <a:rPr lang="en-US" sz="2400" dirty="0">
                <a:solidFill>
                  <a:srgbClr val="063772"/>
                </a:solidFill>
                <a:cs typeface="Arial" panose="020B0604020202020204" pitchFamily="34" charset="0"/>
              </a:rPr>
              <a:t>(CEC Director, Membership, Marketing, 			       Communications) </a:t>
            </a:r>
            <a:endParaRPr lang="en-US" sz="2400" b="1" dirty="0">
              <a:solidFill>
                <a:srgbClr val="063772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302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4263F-1B96-CE40-BBC7-88AE5B668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63772"/>
                </a:solidFill>
              </a:rPr>
              <a:t>Development of the State of the Special Education Profession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27E13-CD24-E64A-83D6-E78E12E525A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981200"/>
            <a:ext cx="81534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63772"/>
                </a:solidFill>
              </a:rPr>
              <a:t>Information gathering strategies in the survey development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63772"/>
                </a:solidFill>
              </a:rPr>
              <a:t>Four focus groups were conducted at two CEC conventions and two summer leadership meetings.</a:t>
            </a:r>
          </a:p>
          <a:p>
            <a:r>
              <a:rPr lang="en-US" sz="2400" dirty="0">
                <a:solidFill>
                  <a:srgbClr val="063772"/>
                </a:solidFill>
              </a:rPr>
              <a:t>Survey was developed from focus group findings and pilot testing at CEC leadership events and with the State of the Special Education design team (with iterative revisions).</a:t>
            </a:r>
          </a:p>
          <a:p>
            <a:r>
              <a:rPr lang="en-US" sz="2400" dirty="0">
                <a:solidFill>
                  <a:srgbClr val="063772"/>
                </a:solidFill>
              </a:rPr>
              <a:t>Final testing with a Survey Gizmo format for on-line completion by Design Team members. </a:t>
            </a:r>
          </a:p>
        </p:txBody>
      </p:sp>
    </p:spTree>
    <p:extLst>
      <p:ext uri="{BB962C8B-B14F-4D97-AF65-F5344CB8AC3E}">
        <p14:creationId xmlns:p14="http://schemas.microsoft.com/office/powerpoint/2010/main" val="7387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31123-F03F-3F4F-9D52-1CA04E1CE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63772"/>
                </a:solidFill>
              </a:rPr>
              <a:t>Fall 2018 Survey Administration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BD65D-7D37-DA43-809F-3D1D10A430C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b="1" dirty="0">
                <a:solidFill>
                  <a:srgbClr val="063772"/>
                </a:solidFill>
              </a:rPr>
              <a:t>Participants: </a:t>
            </a:r>
            <a:r>
              <a:rPr lang="en-US" sz="2800" dirty="0">
                <a:solidFill>
                  <a:srgbClr val="063772"/>
                </a:solidFill>
              </a:rPr>
              <a:t>CEC identified </a:t>
            </a:r>
            <a:r>
              <a:rPr lang="en-US" sz="2800" b="1" dirty="0">
                <a:solidFill>
                  <a:srgbClr val="063772"/>
                </a:solidFill>
              </a:rPr>
              <a:t>9,103 </a:t>
            </a:r>
            <a:r>
              <a:rPr lang="en-US" sz="2800" dirty="0">
                <a:solidFill>
                  <a:srgbClr val="063772"/>
                </a:solidFill>
              </a:rPr>
              <a:t>current and recently lapsed members who self-identified as special education teachers.  They received the survey in the first wave.</a:t>
            </a:r>
          </a:p>
          <a:p>
            <a:r>
              <a:rPr lang="en-US" sz="2800" dirty="0">
                <a:solidFill>
                  <a:srgbClr val="063772"/>
                </a:solidFill>
              </a:rPr>
              <a:t>CEC advertised the survey through </a:t>
            </a:r>
            <a:r>
              <a:rPr lang="en-US" sz="2800" i="1" dirty="0">
                <a:solidFill>
                  <a:srgbClr val="063772"/>
                </a:solidFill>
              </a:rPr>
              <a:t>Special Education  Today</a:t>
            </a:r>
            <a:r>
              <a:rPr lang="en-US" sz="2800" dirty="0">
                <a:solidFill>
                  <a:srgbClr val="063772"/>
                </a:solidFill>
              </a:rPr>
              <a:t>, through Divisions, at conferences, and invited additional teachers to apply to participate.</a:t>
            </a:r>
          </a:p>
          <a:p>
            <a:r>
              <a:rPr lang="en-US" sz="2800" b="1" dirty="0">
                <a:solidFill>
                  <a:srgbClr val="063772"/>
                </a:solidFill>
              </a:rPr>
              <a:t>1,570</a:t>
            </a:r>
            <a:r>
              <a:rPr lang="en-US" sz="2800" dirty="0">
                <a:solidFill>
                  <a:srgbClr val="063772"/>
                </a:solidFill>
              </a:rPr>
              <a:t> responded and non duplicated requests received access to survey in a second and third wave.</a:t>
            </a:r>
          </a:p>
          <a:p>
            <a:r>
              <a:rPr lang="en-US" sz="2800" b="1" dirty="0">
                <a:solidFill>
                  <a:srgbClr val="063772"/>
                </a:solidFill>
              </a:rPr>
              <a:t>Usable responses: 1,467 / potential 10,251</a:t>
            </a:r>
            <a:r>
              <a:rPr lang="en-US" sz="2800" dirty="0">
                <a:solidFill>
                  <a:srgbClr val="063772"/>
                </a:solidFill>
              </a:rPr>
              <a:t>= 14.3%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303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5C8B6-85B6-F942-A29C-BBC86F92D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63772"/>
                </a:solidFill>
              </a:rPr>
              <a:t>Respondent Characteristics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E6C43-D9B1-6442-8E4F-FD67933F139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302752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63772"/>
                </a:solidFill>
              </a:rPr>
              <a:t>Who responded? 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solidFill>
                  <a:srgbClr val="063772"/>
                </a:solidFill>
              </a:rPr>
              <a:t>Licensed or certified in special education:	</a:t>
            </a:r>
            <a:r>
              <a:rPr lang="en-US" sz="2800" b="1" dirty="0">
                <a:solidFill>
                  <a:srgbClr val="063772"/>
                </a:solidFill>
              </a:rPr>
              <a:t>96%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solidFill>
                  <a:srgbClr val="063772"/>
                </a:solidFill>
              </a:rPr>
              <a:t>Completion of Master’s degree:  		</a:t>
            </a:r>
            <a:r>
              <a:rPr lang="en-US" sz="2800" b="1" dirty="0">
                <a:solidFill>
                  <a:srgbClr val="063772"/>
                </a:solidFill>
              </a:rPr>
              <a:t>69%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solidFill>
                  <a:srgbClr val="063772"/>
                </a:solidFill>
              </a:rPr>
              <a:t>Taught in public schools: 			</a:t>
            </a:r>
            <a:r>
              <a:rPr lang="en-US" sz="2800" b="1" dirty="0">
                <a:solidFill>
                  <a:srgbClr val="063772"/>
                </a:solidFill>
              </a:rPr>
              <a:t>91%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solidFill>
                  <a:srgbClr val="063772"/>
                </a:solidFill>
              </a:rPr>
              <a:t>Female 						</a:t>
            </a:r>
            <a:r>
              <a:rPr lang="en-US" sz="2800" b="1" dirty="0">
                <a:solidFill>
                  <a:srgbClr val="063772"/>
                </a:solidFill>
              </a:rPr>
              <a:t>89%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solidFill>
                  <a:srgbClr val="063772"/>
                </a:solidFill>
              </a:rPr>
              <a:t>White 						</a:t>
            </a:r>
            <a:r>
              <a:rPr lang="en-US" sz="2800" b="1" dirty="0">
                <a:solidFill>
                  <a:srgbClr val="063772"/>
                </a:solidFill>
              </a:rPr>
              <a:t>72%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solidFill>
                  <a:srgbClr val="063772"/>
                </a:solidFill>
              </a:rPr>
              <a:t>Resided in the United States			</a:t>
            </a:r>
            <a:r>
              <a:rPr lang="en-US" sz="2800" b="1" dirty="0">
                <a:solidFill>
                  <a:srgbClr val="063772"/>
                </a:solidFill>
              </a:rPr>
              <a:t>99%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solidFill>
                  <a:srgbClr val="063772"/>
                </a:solidFill>
              </a:rPr>
              <a:t>Responding from </a:t>
            </a:r>
            <a:r>
              <a:rPr lang="en-US" sz="2800" b="1" dirty="0">
                <a:solidFill>
                  <a:srgbClr val="063772"/>
                </a:solidFill>
              </a:rPr>
              <a:t>50 States and 4 Provinces</a:t>
            </a:r>
          </a:p>
        </p:txBody>
      </p:sp>
    </p:spTree>
    <p:extLst>
      <p:ext uri="{BB962C8B-B14F-4D97-AF65-F5344CB8AC3E}">
        <p14:creationId xmlns:p14="http://schemas.microsoft.com/office/powerpoint/2010/main" val="1632187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534F1-8449-4C4A-828A-332AFB083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63772"/>
                </a:solidFill>
              </a:rPr>
              <a:t>Percentage of Years of Special Education Teaching Experience </a:t>
            </a:r>
            <a:r>
              <a:rPr lang="en-US" sz="2800" b="1" dirty="0">
                <a:solidFill>
                  <a:srgbClr val="063772"/>
                </a:solidFill>
              </a:rPr>
              <a:t>(Figure 1)</a:t>
            </a:r>
            <a:endParaRPr lang="en-US" sz="3600" b="1" dirty="0">
              <a:solidFill>
                <a:srgbClr val="063772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4A962C1-6D9A-4BB2-92AD-B28EB8953A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25500"/>
              </p:ext>
            </p:extLst>
          </p:nvPr>
        </p:nvGraphicFramePr>
        <p:xfrm>
          <a:off x="2286000" y="2566988"/>
          <a:ext cx="5675312" cy="3529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EEA13D4-6B2C-8A4A-89BE-1C5AA6D6C93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077200" cy="43434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63772"/>
                </a:solidFill>
              </a:rPr>
              <a:t>10+ Years Experience = 68%   </a:t>
            </a:r>
          </a:p>
          <a:p>
            <a:r>
              <a:rPr lang="en-US" sz="2400" b="1" dirty="0">
                <a:solidFill>
                  <a:srgbClr val="063772"/>
                </a:solidFill>
              </a:rPr>
              <a:t>1-3 Years Experience = 7%</a:t>
            </a:r>
          </a:p>
        </p:txBody>
      </p:sp>
    </p:spTree>
    <p:extLst>
      <p:ext uri="{BB962C8B-B14F-4D97-AF65-F5344CB8AC3E}">
        <p14:creationId xmlns:p14="http://schemas.microsoft.com/office/powerpoint/2010/main" val="301203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C_template_v1">
  <a:themeElements>
    <a:clrScheme name="Custom 1">
      <a:dk1>
        <a:sysClr val="windowText" lastClr="000000"/>
      </a:dk1>
      <a:lt1>
        <a:sysClr val="window" lastClr="FFFFFF"/>
      </a:lt1>
      <a:dk2>
        <a:srgbClr val="548BB7"/>
      </a:dk2>
      <a:lt2>
        <a:srgbClr val="EBDDC3"/>
      </a:lt2>
      <a:accent1>
        <a:srgbClr val="002060"/>
      </a:accent1>
      <a:accent2>
        <a:srgbClr val="C0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CEC_template_v2 (1)</Template>
  <TotalTime>3588</TotalTime>
  <Words>1321</Words>
  <Application>Microsoft Macintosh PowerPoint</Application>
  <PresentationFormat>On-screen Show (4:3)</PresentationFormat>
  <Paragraphs>243</Paragraphs>
  <Slides>38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Tw Cen MT</vt:lpstr>
      <vt:lpstr>Wingdings</vt:lpstr>
      <vt:lpstr>Wingdings 2</vt:lpstr>
      <vt:lpstr>CEC_template_v1</vt:lpstr>
      <vt:lpstr>state of our profession: The Challenges and triumphs of special education</vt:lpstr>
      <vt:lpstr>Presentation Agenda</vt:lpstr>
      <vt:lpstr>State of the Special Education Profession Survey Proposal </vt:lpstr>
      <vt:lpstr>State of the Special Education Profession Study (2016-2019)</vt:lpstr>
      <vt:lpstr>State of Profession Design Team</vt:lpstr>
      <vt:lpstr>Development of the State of the Special Education Profession Survey</vt:lpstr>
      <vt:lpstr>Fall 2018 Survey Administration </vt:lpstr>
      <vt:lpstr>Respondent Characteristics </vt:lpstr>
      <vt:lpstr>Percentage of Years of Special Education Teaching Experience (Figure 1)</vt:lpstr>
      <vt:lpstr>Percental of Teachers Serving in Continuum of Settings (Figure 2)</vt:lpstr>
      <vt:lpstr>Percentage of Teachers Reporting Age Groups Served (Figure 3)</vt:lpstr>
      <vt:lpstr>Findings Section I:  Role of the IEP</vt:lpstr>
      <vt:lpstr>IEP Use To Modify Curriculum (Figure 4)</vt:lpstr>
      <vt:lpstr>IEP Use in different Settings </vt:lpstr>
      <vt:lpstr> Ratings of Preparation to Teach Students with Exceptionalities (Figure 5) </vt:lpstr>
      <vt:lpstr>Percentage of Time Available for Planning (Figure 6)</vt:lpstr>
      <vt:lpstr>Key Take Aways IEP</vt:lpstr>
      <vt:lpstr>Findings Section II: Competence Using Recommended Practices </vt:lpstr>
      <vt:lpstr>Percentage Rating of High Competence in Use of Assessments  (Figure 7)</vt:lpstr>
      <vt:lpstr>Percentage Rating High Competence in Instruction (Figure 8) </vt:lpstr>
      <vt:lpstr>Percentage rating high confidence in classroom organizational practices  (Figure 9)</vt:lpstr>
      <vt:lpstr>Percentage Rating Confidence in Use of Discipline (Figure 10)</vt:lpstr>
      <vt:lpstr>Key Take-Aways Teachers Competence in Recommended Practices</vt:lpstr>
      <vt:lpstr>Findings Section III: Engagement with Families </vt:lpstr>
      <vt:lpstr> Teacher Engagement with Families   (Figure 11)</vt:lpstr>
      <vt:lpstr>Percentage of Teachers Rating of Students’ Sense of Belonging (Figure 12)</vt:lpstr>
      <vt:lpstr>Key Take Aways on Family Engagement </vt:lpstr>
      <vt:lpstr>Findings Section III: Systems Level Supports</vt:lpstr>
      <vt:lpstr> Administrative support for collaboration  (Figure 13)</vt:lpstr>
      <vt:lpstr>Percentage of Teachers Reporting Supports to Enhance Teaching as Available Most of the Time (Figure 14)</vt:lpstr>
      <vt:lpstr>Ratings of Supervisors and Administrators’ Preparation to Support IEP  (Figure 15) </vt:lpstr>
      <vt:lpstr>Percentage of Teachers Identifying Evaluation Topics and Their Importance (Figure 16)</vt:lpstr>
      <vt:lpstr>Key Take-Aways on Support for Teachers </vt:lpstr>
      <vt:lpstr>Findings Section V: What Teachers Need Most </vt:lpstr>
      <vt:lpstr>What Teachers Need to be Successful</vt:lpstr>
      <vt:lpstr>What Teachers Need Most</vt:lpstr>
      <vt:lpstr>Key Take-Aways for Teacher Success</vt:lpstr>
      <vt:lpstr>Next Steps 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Inchauteguiz</dc:creator>
  <cp:lastModifiedBy>Fowler, Susan A</cp:lastModifiedBy>
  <cp:revision>176</cp:revision>
  <cp:lastPrinted>2019-03-21T13:52:15Z</cp:lastPrinted>
  <dcterms:created xsi:type="dcterms:W3CDTF">2017-04-05T12:52:39Z</dcterms:created>
  <dcterms:modified xsi:type="dcterms:W3CDTF">2019-03-25T18:17:22Z</dcterms:modified>
</cp:coreProperties>
</file>